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24"/>
  </p:notesMasterIdLst>
  <p:sldIdLst>
    <p:sldId id="256" r:id="rId2"/>
    <p:sldId id="383" r:id="rId3"/>
    <p:sldId id="430" r:id="rId4"/>
    <p:sldId id="416" r:id="rId5"/>
    <p:sldId id="417" r:id="rId6"/>
    <p:sldId id="418" r:id="rId7"/>
    <p:sldId id="419" r:id="rId8"/>
    <p:sldId id="420" r:id="rId9"/>
    <p:sldId id="444" r:id="rId10"/>
    <p:sldId id="422" r:id="rId11"/>
    <p:sldId id="433" r:id="rId12"/>
    <p:sldId id="423" r:id="rId13"/>
    <p:sldId id="428" r:id="rId14"/>
    <p:sldId id="429" r:id="rId15"/>
    <p:sldId id="421" r:id="rId16"/>
    <p:sldId id="426" r:id="rId17"/>
    <p:sldId id="427" r:id="rId18"/>
    <p:sldId id="439" r:id="rId19"/>
    <p:sldId id="440" r:id="rId20"/>
    <p:sldId id="441" r:id="rId21"/>
    <p:sldId id="442" r:id="rId22"/>
    <p:sldId id="443" r:id="rId23"/>
  </p:sldIdLst>
  <p:sldSz cx="9144000" cy="6858000" type="screen4x3"/>
  <p:notesSz cx="7315200" cy="9601200"/>
  <p:custDataLst>
    <p:tags r:id="rId25"/>
  </p:custDataLst>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576">
          <p15:clr>
            <a:srgbClr val="A4A3A4"/>
          </p15:clr>
        </p15:guide>
        <p15:guide id="2" pos="1104">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7" autoAdjust="0"/>
    <p:restoredTop sz="75000" autoAdjust="0"/>
  </p:normalViewPr>
  <p:slideViewPr>
    <p:cSldViewPr>
      <p:cViewPr varScale="1">
        <p:scale>
          <a:sx n="69" d="100"/>
          <a:sy n="69" d="100"/>
        </p:scale>
        <p:origin x="2696" y="184"/>
      </p:cViewPr>
      <p:guideLst>
        <p:guide orient="horz" pos="576"/>
        <p:guide pos="1104"/>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p:scale>
          <a:sx n="100" d="100"/>
          <a:sy n="100" d="100"/>
        </p:scale>
        <p:origin x="2816" y="-17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5" name="Rectangle 4">
            <a:extLst>
              <a:ext uri="{FF2B5EF4-FFF2-40B4-BE49-F238E27FC236}">
                <a16:creationId xmlns:a16="http://schemas.microsoft.com/office/drawing/2014/main" id="{CF229689-E882-404C-9F77-E05DE31F298B}"/>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73A78830-31EA-564C-A864-5745FD0E776B}"/>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41C202D7-D2A5-6543-8145-47D404C4FFD8}"/>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a:solidFill>
                  <a:schemeClr val="tx1"/>
                </a:solidFill>
                <a:latin typeface="Arial" charset="0"/>
                <a:cs typeface="Arial" charset="0"/>
              </a:defRPr>
            </a:lvl1pPr>
          </a:lstStyle>
          <a:p>
            <a:pPr>
              <a:defRPr/>
            </a:pPr>
            <a:r>
              <a:rPr lang="en-US" dirty="0"/>
              <a:t>© Copyright IBM Corp. 2012, licensed under Apache 2.0 to the GenevaERS project</a:t>
            </a:r>
          </a:p>
        </p:txBody>
      </p:sp>
      <p:sp>
        <p:nvSpPr>
          <p:cNvPr id="8201" name="Rectangle 9">
            <a:extLst>
              <a:ext uri="{FF2B5EF4-FFF2-40B4-BE49-F238E27FC236}">
                <a16:creationId xmlns:a16="http://schemas.microsoft.com/office/drawing/2014/main" id="{ECB5561C-BDA0-2543-9273-4301939B718F}"/>
              </a:ext>
            </a:extLst>
          </p:cNvPr>
          <p:cNvSpPr>
            <a:spLocks noChangeArrowheads="1"/>
          </p:cNvSpPr>
          <p:nvPr/>
        </p:nvSpPr>
        <p:spPr bwMode="auto">
          <a:xfrm>
            <a:off x="1978025" y="9115425"/>
            <a:ext cx="3295650" cy="282575"/>
          </a:xfrm>
          <a:prstGeom prst="rect">
            <a:avLst/>
          </a:prstGeom>
          <a:noFill/>
          <a:ln w="9525">
            <a:noFill/>
            <a:miter lim="800000"/>
            <a:headEnd/>
            <a:tailEnd/>
          </a:ln>
          <a:effec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A5CC5632-FA62-1E46-8371-8319794107D5}"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A5518B06-FB5C-2940-89E3-C4682BE9B771}"/>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0BDAA192-ECD7-1149-93EF-6D6154B5037E}"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8">
            <a:extLst>
              <a:ext uri="{FF2B5EF4-FFF2-40B4-BE49-F238E27FC236}">
                <a16:creationId xmlns:a16="http://schemas.microsoft.com/office/drawing/2014/main" id="{E6971400-3943-624A-A612-00F19A22D20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2012, licensed under Apache 2.0 to the GenevaERS project    .</a:t>
            </a:r>
          </a:p>
        </p:txBody>
      </p:sp>
      <p:sp>
        <p:nvSpPr>
          <p:cNvPr id="29700" name="Rectangle 2">
            <a:extLst>
              <a:ext uri="{FF2B5EF4-FFF2-40B4-BE49-F238E27FC236}">
                <a16:creationId xmlns:a16="http://schemas.microsoft.com/office/drawing/2014/main" id="{EA099BB9-3230-FE47-98B7-6DBCB62245A0}"/>
              </a:ext>
            </a:extLst>
          </p:cNvPr>
          <p:cNvSpPr>
            <a:spLocks noGrp="1" noRot="1" noChangeAspect="1" noChangeArrowheads="1" noTextEdit="1"/>
          </p:cNvSpPr>
          <p:nvPr>
            <p:ph type="sldImg"/>
          </p:nvPr>
        </p:nvSpPr>
        <p:spPr>
          <a:ln/>
        </p:spPr>
      </p:sp>
      <p:sp>
        <p:nvSpPr>
          <p:cNvPr id="29701" name="Rectangle 3">
            <a:extLst>
              <a:ext uri="{FF2B5EF4-FFF2-40B4-BE49-F238E27FC236}">
                <a16:creationId xmlns:a16="http://schemas.microsoft.com/office/drawing/2014/main" id="{88004A76-9677-ED47-821A-2C1F2A860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cs typeface="Arial" panose="020B0604020202020204" pitchFamily="34" charset="0"/>
              </a:rPr>
              <a:t>Welcome to the training course on </a:t>
            </a:r>
            <a:r>
              <a:rPr lang="en-US" altLang="en-US" dirty="0">
                <a:latin typeface="Arial" panose="020B0604020202020204" pitchFamily="34" charset="0"/>
                <a:cs typeface="Arial" panose="020B0604020202020204" pitchFamily="34" charset="0"/>
              </a:rPr>
              <a:t>, or GenevaERS. This is </a:t>
            </a:r>
            <a:r>
              <a:rPr lang="en-AU" altLang="en-US" dirty="0">
                <a:latin typeface="Arial" panose="020B0604020202020204" pitchFamily="34" charset="0"/>
                <a:cs typeface="Arial" panose="020B0604020202020204" pitchFamily="34" charset="0"/>
              </a:rPr>
              <a:t>page 7, “Column Formulas.”</a:t>
            </a:r>
          </a:p>
          <a:p>
            <a:pPr eaLnBrk="1" hangingPunct="1"/>
            <a:endParaRPr lang="en-GB" altLang="en-US" dirty="0">
              <a:latin typeface="Arial" panose="020B0604020202020204" pitchFamily="34" charset="0"/>
              <a:cs typeface="Arial" panose="020B0604020202020204" pitchFamily="34" charset="0"/>
            </a:endParaRPr>
          </a:p>
          <a:p>
            <a:pPr eaLnBrk="1" hangingPunct="1">
              <a:spcBef>
                <a:spcPct val="50000"/>
              </a:spcBef>
              <a:buClr>
                <a:schemeClr val="accent2"/>
              </a:buClr>
              <a:buFont typeface="Wingdings" pitchFamily="2" charset="2"/>
              <a:buNone/>
            </a:pPr>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8">
            <a:extLst>
              <a:ext uri="{FF2B5EF4-FFF2-40B4-BE49-F238E27FC236}">
                <a16:creationId xmlns:a16="http://schemas.microsoft.com/office/drawing/2014/main" id="{3DCC506F-E655-3347-A5BF-820E901A0B1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8916" name="Rectangle 2">
            <a:extLst>
              <a:ext uri="{FF2B5EF4-FFF2-40B4-BE49-F238E27FC236}">
                <a16:creationId xmlns:a16="http://schemas.microsoft.com/office/drawing/2014/main" id="{D6A0E628-5CAA-1949-A1E3-51C45AB5B9F6}"/>
              </a:ext>
            </a:extLst>
          </p:cNvPr>
          <p:cNvSpPr>
            <a:spLocks noGrp="1" noRot="1" noChangeAspect="1" noChangeArrowheads="1" noTextEdit="1"/>
          </p:cNvSpPr>
          <p:nvPr>
            <p:ph type="sldImg"/>
          </p:nvPr>
        </p:nvSpPr>
        <p:spPr>
          <a:ln/>
        </p:spPr>
      </p:sp>
      <p:sp>
        <p:nvSpPr>
          <p:cNvPr id="38917" name="Rectangle 3">
            <a:extLst>
              <a:ext uri="{FF2B5EF4-FFF2-40B4-BE49-F238E27FC236}">
                <a16:creationId xmlns:a16="http://schemas.microsoft.com/office/drawing/2014/main" id="{C5596991-5BD6-9C48-A0DE-A00F74CA4B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Column logic can include if-then-else logic as well. The column output will contain the result of the THEN or the ELSE conditions. Nested IFs are also permitted.</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the value of ORDER_TOTAL_AMOUNT or the constant of 0 is written to the output file.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8">
            <a:extLst>
              <a:ext uri="{FF2B5EF4-FFF2-40B4-BE49-F238E27FC236}">
                <a16:creationId xmlns:a16="http://schemas.microsoft.com/office/drawing/2014/main" id="{F42BA933-3C6D-504F-917C-ADE3E1E3F2A4}"/>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9940" name="Rectangle 2">
            <a:extLst>
              <a:ext uri="{FF2B5EF4-FFF2-40B4-BE49-F238E27FC236}">
                <a16:creationId xmlns:a16="http://schemas.microsoft.com/office/drawing/2014/main" id="{EBBCFE65-4AE1-E443-8657-518C9B10192F}"/>
              </a:ext>
            </a:extLst>
          </p:cNvPr>
          <p:cNvSpPr>
            <a:spLocks noGrp="1" noRot="1" noChangeAspect="1" noChangeArrowheads="1" noTextEdit="1"/>
          </p:cNvSpPr>
          <p:nvPr>
            <p:ph type="sldImg"/>
          </p:nvPr>
        </p:nvSpPr>
        <p:spPr>
          <a:ln/>
        </p:spPr>
      </p:sp>
      <p:sp>
        <p:nvSpPr>
          <p:cNvPr id="39941" name="Rectangle 3">
            <a:extLst>
              <a:ext uri="{FF2B5EF4-FFF2-40B4-BE49-F238E27FC236}">
                <a16:creationId xmlns:a16="http://schemas.microsoft.com/office/drawing/2014/main" id="{71605FF9-1FEA-F643-8D4F-7DF891A785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If then else logic can be written several ways. In addition to the typical IF THEN ELSE, a value can be assigned to a column and then a test can be performed to see whether that value should be overwritten.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All three logic statements seem to result in the same output. However, the third statement, without an implicit ELSE condition, is not recommended and may have unpredictable results. The second statement is also less efficient because the assignment is overwritten when the IF condition is true.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8">
            <a:extLst>
              <a:ext uri="{FF2B5EF4-FFF2-40B4-BE49-F238E27FC236}">
                <a16:creationId xmlns:a16="http://schemas.microsoft.com/office/drawing/2014/main" id="{A40BE0E8-82D1-9341-81F2-C927A24DBBA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0964" name="Rectangle 2">
            <a:extLst>
              <a:ext uri="{FF2B5EF4-FFF2-40B4-BE49-F238E27FC236}">
                <a16:creationId xmlns:a16="http://schemas.microsoft.com/office/drawing/2014/main" id="{A0D49373-70EC-2446-A89B-7DBA56FF46D0}"/>
              </a:ext>
            </a:extLst>
          </p:cNvPr>
          <p:cNvSpPr>
            <a:spLocks noGrp="1" noRot="1" noChangeAspect="1" noChangeArrowheads="1" noTextEdit="1"/>
          </p:cNvSpPr>
          <p:nvPr>
            <p:ph type="sldImg"/>
          </p:nvPr>
        </p:nvSpPr>
        <p:spPr>
          <a:ln/>
        </p:spPr>
      </p:sp>
      <p:sp>
        <p:nvSpPr>
          <p:cNvPr id="40965" name="Rectangle 3">
            <a:extLst>
              <a:ext uri="{FF2B5EF4-FFF2-40B4-BE49-F238E27FC236}">
                <a16:creationId xmlns:a16="http://schemas.microsoft.com/office/drawing/2014/main" id="{765FD4BC-A195-7E43-9F7C-6E20253CD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addition to using field names in logic text, you can use functions. This column uses the </a:t>
            </a:r>
            <a:r>
              <a:rPr lang="en-US" altLang="en-US" b="1">
                <a:latin typeface="Arial" panose="020B0604020202020204" pitchFamily="34" charset="0"/>
                <a:cs typeface="Arial" panose="020B0604020202020204" pitchFamily="34" charset="0"/>
              </a:rPr>
              <a:t>ISSPACES </a:t>
            </a:r>
            <a:r>
              <a:rPr lang="en-US" altLang="en-US">
                <a:latin typeface="Arial" panose="020B0604020202020204" pitchFamily="34" charset="0"/>
                <a:cs typeface="Arial" panose="020B0604020202020204" pitchFamily="34" charset="0"/>
              </a:rPr>
              <a:t>function, which tests a field value equal to spaces. If true, the output column contains the text </a:t>
            </a:r>
            <a:r>
              <a:rPr lang="en-US" altLang="en-US" b="1">
                <a:latin typeface="Arial" panose="020B0604020202020204" pitchFamily="34" charset="0"/>
                <a:cs typeface="Arial" panose="020B0604020202020204" pitchFamily="34" charset="0"/>
              </a:rPr>
              <a:t>“***Error***”</a:t>
            </a:r>
            <a:r>
              <a:rPr lang="en-US" altLang="en-US">
                <a:latin typeface="Arial" panose="020B0604020202020204" pitchFamily="34" charset="0"/>
                <a:cs typeface="Arial" panose="020B0604020202020204" pitchFamily="34" charset="0"/>
              </a:rPr>
              <a:t>; if not true, it contains the store</a:t>
            </a:r>
            <a:r>
              <a:rPr lang="en-US" altLang="en-US" b="1">
                <a:latin typeface="Arial" panose="020B0604020202020204" pitchFamily="34" charset="0"/>
                <a:cs typeface="Arial" panose="020B0604020202020204" pitchFamily="34" charset="0"/>
              </a:rPr>
              <a:t> ID</a:t>
            </a:r>
            <a:r>
              <a:rPr lang="en-US" altLang="en-US">
                <a:latin typeface="Arial" panose="020B0604020202020204" pitchFamily="34" charset="0"/>
                <a:cs typeface="Arial" panose="020B0604020202020204" pitchFamily="34" charset="0"/>
              </a:rP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8">
            <a:extLst>
              <a:ext uri="{FF2B5EF4-FFF2-40B4-BE49-F238E27FC236}">
                <a16:creationId xmlns:a16="http://schemas.microsoft.com/office/drawing/2014/main" id="{4739CF91-3616-9D42-BC9B-D3119BFC6B8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1988" name="Rectangle 2">
            <a:extLst>
              <a:ext uri="{FF2B5EF4-FFF2-40B4-BE49-F238E27FC236}">
                <a16:creationId xmlns:a16="http://schemas.microsoft.com/office/drawing/2014/main" id="{FAA80089-61D8-AD48-B67A-D7AA0D468693}"/>
              </a:ext>
            </a:extLst>
          </p:cNvPr>
          <p:cNvSpPr>
            <a:spLocks noGrp="1" noRot="1" noChangeAspect="1" noChangeArrowheads="1" noTextEdit="1"/>
          </p:cNvSpPr>
          <p:nvPr>
            <p:ph type="sldImg"/>
          </p:nvPr>
        </p:nvSpPr>
        <p:spPr>
          <a:ln/>
        </p:spPr>
      </p:sp>
      <p:sp>
        <p:nvSpPr>
          <p:cNvPr id="41989" name="Rectangle 3">
            <a:extLst>
              <a:ext uri="{FF2B5EF4-FFF2-40B4-BE49-F238E27FC236}">
                <a16:creationId xmlns:a16="http://schemas.microsoft.com/office/drawing/2014/main" id="{D8E68F96-9703-E24C-997F-CFF143D3B7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Column logic can be used to assign values to a prior column, which is called </a:t>
            </a:r>
            <a:r>
              <a:rPr lang="en-US" altLang="en-US" i="1" dirty="0">
                <a:latin typeface="Arial" panose="020B0604020202020204" pitchFamily="34" charset="0"/>
                <a:cs typeface="Arial" panose="020B0604020202020204" pitchFamily="34" charset="0"/>
              </a:rPr>
              <a:t>reassignment</a:t>
            </a:r>
            <a:r>
              <a:rPr lang="en-US" altLang="en-US" dirty="0">
                <a:latin typeface="Arial" panose="020B0604020202020204" pitchFamily="34" charset="0"/>
                <a:cs typeface="Arial" panose="020B0604020202020204" pitchFamily="34" charset="0"/>
              </a:rPr>
              <a:t>. Column logic is applied to columns starting from the left and moving to the right. Thus columns are populated left to right within GenevaERS, and previously assigned values can be overwritten by later columns.</a:t>
            </a:r>
          </a:p>
          <a:p>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8">
            <a:extLst>
              <a:ext uri="{FF2B5EF4-FFF2-40B4-BE49-F238E27FC236}">
                <a16:creationId xmlns:a16="http://schemas.microsoft.com/office/drawing/2014/main" id="{08FD8DDC-C4BF-6342-B93B-E7EDCCE94B2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3012" name="Rectangle 2">
            <a:extLst>
              <a:ext uri="{FF2B5EF4-FFF2-40B4-BE49-F238E27FC236}">
                <a16:creationId xmlns:a16="http://schemas.microsoft.com/office/drawing/2014/main" id="{880C45D2-3008-E24D-9CA1-70856458CD4E}"/>
              </a:ext>
            </a:extLst>
          </p:cNvPr>
          <p:cNvSpPr>
            <a:spLocks noGrp="1" noRot="1" noChangeAspect="1" noChangeArrowheads="1" noTextEdit="1"/>
          </p:cNvSpPr>
          <p:nvPr>
            <p:ph type="sldImg"/>
          </p:nvPr>
        </p:nvSpPr>
        <p:spPr>
          <a:ln/>
        </p:spPr>
      </p:sp>
      <p:sp>
        <p:nvSpPr>
          <p:cNvPr id="43013" name="Rectangle 3">
            <a:extLst>
              <a:ext uri="{FF2B5EF4-FFF2-40B4-BE49-F238E27FC236}">
                <a16:creationId xmlns:a16="http://schemas.microsoft.com/office/drawing/2014/main" id="{CD627FAA-5071-1E44-85F9-20EE3461C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Within the logic text, </a:t>
            </a:r>
            <a:r>
              <a:rPr lang="en-US" altLang="en-US" b="1">
                <a:latin typeface="Arial" panose="020B0604020202020204" pitchFamily="34" charset="0"/>
                <a:cs typeface="Arial" panose="020B0604020202020204" pitchFamily="34" charset="0"/>
              </a:rPr>
              <a:t>COLUMN=</a:t>
            </a:r>
            <a:r>
              <a:rPr lang="en-US" altLang="en-US">
                <a:latin typeface="Arial" panose="020B0604020202020204" pitchFamily="34" charset="0"/>
                <a:cs typeface="Arial" panose="020B0604020202020204" pitchFamily="34" charset="0"/>
              </a:rPr>
              <a:t> assigns a value to the current column, and </a:t>
            </a:r>
            <a:r>
              <a:rPr lang="en-US" altLang="en-US" b="1">
                <a:latin typeface="Arial" panose="020B0604020202020204" pitchFamily="34" charset="0"/>
                <a:cs typeface="Arial" panose="020B0604020202020204" pitchFamily="34" charset="0"/>
              </a:rPr>
              <a:t>COL.nn=</a:t>
            </a:r>
            <a:r>
              <a:rPr lang="en-US" altLang="en-US">
                <a:latin typeface="Arial" panose="020B0604020202020204" pitchFamily="34" charset="0"/>
                <a:cs typeface="Arial" panose="020B0604020202020204" pitchFamily="34" charset="0"/>
              </a:rPr>
              <a:t> refers to a prior column, where </a:t>
            </a:r>
            <a:r>
              <a:rPr lang="en-US" altLang="en-US" b="1">
                <a:latin typeface="Arial" panose="020B0604020202020204" pitchFamily="34" charset="0"/>
                <a:cs typeface="Arial" panose="020B0604020202020204" pitchFamily="34" charset="0"/>
              </a:rPr>
              <a:t>nn</a:t>
            </a:r>
            <a:r>
              <a:rPr lang="en-US" altLang="en-US">
                <a:latin typeface="Arial" panose="020B0604020202020204" pitchFamily="34" charset="0"/>
                <a:cs typeface="Arial" panose="020B0604020202020204" pitchFamily="34" charset="0"/>
              </a:rPr>
              <a:t> is the column number. Because columns are populated left to right, only prior columns can be referenced within column formulas. This feature does not require the same logic to be repeated in multiple columns; all columns depending upon the logic statement can be assigned within one column.</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the logic within column</a:t>
            </a:r>
            <a:r>
              <a:rPr lang="en-US" altLang="en-US" b="1">
                <a:latin typeface="Arial" panose="020B0604020202020204" pitchFamily="34" charset="0"/>
                <a:cs typeface="Arial" panose="020B0604020202020204" pitchFamily="34" charset="0"/>
              </a:rPr>
              <a:t> 6</a:t>
            </a:r>
            <a:r>
              <a:rPr lang="en-US" altLang="en-US">
                <a:latin typeface="Arial" panose="020B0604020202020204" pitchFamily="34" charset="0"/>
                <a:cs typeface="Arial" panose="020B0604020202020204" pitchFamily="34" charset="0"/>
              </a:rPr>
              <a:t> assigns, first, a space to column</a:t>
            </a:r>
            <a:r>
              <a:rPr lang="en-US" altLang="en-US" b="1">
                <a:latin typeface="Arial" panose="020B0604020202020204" pitchFamily="34" charset="0"/>
                <a:cs typeface="Arial" panose="020B0604020202020204" pitchFamily="34" charset="0"/>
              </a:rPr>
              <a:t> 6</a:t>
            </a:r>
            <a:r>
              <a:rPr lang="en-US" altLang="en-US">
                <a:latin typeface="Arial" panose="020B0604020202020204" pitchFamily="34" charset="0"/>
                <a:cs typeface="Arial" panose="020B0604020202020204" pitchFamily="34" charset="0"/>
              </a:rPr>
              <a:t>, second, the value </a:t>
            </a:r>
            <a:r>
              <a:rPr lang="en-US" altLang="en-US" b="1">
                <a:latin typeface="Arial" panose="020B0604020202020204" pitchFamily="34" charset="0"/>
                <a:cs typeface="Arial" panose="020B0604020202020204" pitchFamily="34" charset="0"/>
              </a:rPr>
              <a:t>XYZ</a:t>
            </a:r>
            <a:r>
              <a:rPr lang="en-US" altLang="en-US">
                <a:latin typeface="Arial" panose="020B0604020202020204" pitchFamily="34" charset="0"/>
                <a:cs typeface="Arial" panose="020B0604020202020204" pitchFamily="34" charset="0"/>
              </a:rPr>
              <a:t> to column </a:t>
            </a:r>
            <a:r>
              <a:rPr lang="en-US" altLang="en-US" b="1">
                <a:latin typeface="Arial" panose="020B0604020202020204" pitchFamily="34" charset="0"/>
                <a:cs typeface="Arial" panose="020B0604020202020204" pitchFamily="34" charset="0"/>
              </a:rPr>
              <a:t>4</a:t>
            </a:r>
            <a:r>
              <a:rPr lang="en-US" altLang="en-US">
                <a:latin typeface="Arial" panose="020B0604020202020204" pitchFamily="34" charset="0"/>
                <a:cs typeface="Arial" panose="020B0604020202020204" pitchFamily="34" charset="0"/>
              </a:rPr>
              <a:t>, and third, asterisks to column </a:t>
            </a:r>
            <a:r>
              <a:rPr lang="en-US" altLang="en-US" b="1">
                <a:latin typeface="Arial" panose="020B0604020202020204" pitchFamily="34" charset="0"/>
                <a:cs typeface="Arial" panose="020B0604020202020204" pitchFamily="34" charset="0"/>
              </a:rPr>
              <a:t>5</a:t>
            </a:r>
            <a:r>
              <a:rPr lang="en-US" altLang="en-US">
                <a:latin typeface="Arial" panose="020B0604020202020204" pitchFamily="34" charset="0"/>
                <a:cs typeface="Arial" panose="020B0604020202020204" pitchFamily="34" charset="0"/>
              </a:rPr>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0560771-2883-DA48-B390-E2E42828574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44035" name="Rectangle 8">
            <a:extLst>
              <a:ext uri="{FF2B5EF4-FFF2-40B4-BE49-F238E27FC236}">
                <a16:creationId xmlns:a16="http://schemas.microsoft.com/office/drawing/2014/main" id="{CEDF3DC0-C2B3-C34D-8C07-9F55A74D4698}"/>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4036" name="Rectangle 2">
            <a:extLst>
              <a:ext uri="{FF2B5EF4-FFF2-40B4-BE49-F238E27FC236}">
                <a16:creationId xmlns:a16="http://schemas.microsoft.com/office/drawing/2014/main" id="{D1A4493F-DAD5-7E4C-99DF-BBF1B70636D2}"/>
              </a:ext>
            </a:extLst>
          </p:cNvPr>
          <p:cNvSpPr>
            <a:spLocks noGrp="1" noRot="1" noChangeAspect="1" noChangeArrowheads="1" noTextEdit="1"/>
          </p:cNvSpPr>
          <p:nvPr>
            <p:ph type="sldImg"/>
          </p:nvPr>
        </p:nvSpPr>
        <p:spPr>
          <a:ln/>
        </p:spPr>
      </p:sp>
      <p:sp>
        <p:nvSpPr>
          <p:cNvPr id="44037" name="Rectangle 3">
            <a:extLst>
              <a:ext uri="{FF2B5EF4-FFF2-40B4-BE49-F238E27FC236}">
                <a16:creationId xmlns:a16="http://schemas.microsoft.com/office/drawing/2014/main" id="{3BD3F56F-91EA-EE47-A4C6-7E834E52D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Column logic allows calculations to be performed against numeric fields. Any calculation referencing a field name is performed at extract time because the Extract phase has visibility into all fields on the input LR.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DBBFD06-8DA5-454E-A029-40779A72A88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45059" name="Rectangle 8">
            <a:extLst>
              <a:ext uri="{FF2B5EF4-FFF2-40B4-BE49-F238E27FC236}">
                <a16:creationId xmlns:a16="http://schemas.microsoft.com/office/drawing/2014/main" id="{E4EC72F0-096A-2244-96E6-26CFE8024DC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5060" name="Rectangle 2">
            <a:extLst>
              <a:ext uri="{FF2B5EF4-FFF2-40B4-BE49-F238E27FC236}">
                <a16:creationId xmlns:a16="http://schemas.microsoft.com/office/drawing/2014/main" id="{F29BE317-F299-754F-81B4-F6E2E4AB7B19}"/>
              </a:ext>
            </a:extLst>
          </p:cNvPr>
          <p:cNvSpPr>
            <a:spLocks noGrp="1" noRot="1" noChangeAspect="1" noChangeArrowheads="1" noTextEdit="1"/>
          </p:cNvSpPr>
          <p:nvPr>
            <p:ph type="sldImg"/>
          </p:nvPr>
        </p:nvSpPr>
        <p:spPr>
          <a:ln/>
        </p:spPr>
      </p:sp>
      <p:sp>
        <p:nvSpPr>
          <p:cNvPr id="45061" name="Rectangle 3">
            <a:extLst>
              <a:ext uri="{FF2B5EF4-FFF2-40B4-BE49-F238E27FC236}">
                <a16:creationId xmlns:a16="http://schemas.microsoft.com/office/drawing/2014/main" id="{9E061AC6-36D8-0A46-8BA8-85E6A320F7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Format phase column formulas are accessed by double-clicking anywhere in the </a:t>
            </a:r>
            <a:r>
              <a:rPr lang="en-US" altLang="en-US" b="1">
                <a:latin typeface="Arial" panose="020B0604020202020204" pitchFamily="34" charset="0"/>
                <a:cs typeface="Arial" panose="020B0604020202020204" pitchFamily="34" charset="0"/>
              </a:rPr>
              <a:t>Format-Phase Calculation</a:t>
            </a:r>
            <a:r>
              <a:rPr lang="en-US" altLang="en-US">
                <a:latin typeface="Arial" panose="020B0604020202020204" pitchFamily="34" charset="0"/>
                <a:cs typeface="Arial" panose="020B0604020202020204" pitchFamily="34" charset="0"/>
              </a:rPr>
              <a:t> cell to display the icon, and then clicking the icon.</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5594A01-86C1-814F-BCA1-EC710576E279}"/>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IBM Security AppScan Source V8.6 Fundamentals</a:t>
            </a:r>
          </a:p>
        </p:txBody>
      </p:sp>
      <p:sp>
        <p:nvSpPr>
          <p:cNvPr id="46083" name="Rectangle 8">
            <a:extLst>
              <a:ext uri="{FF2B5EF4-FFF2-40B4-BE49-F238E27FC236}">
                <a16:creationId xmlns:a16="http://schemas.microsoft.com/office/drawing/2014/main" id="{2E5D56A7-ACB9-4643-98B0-78DBC1E4DD6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6084" name="Rectangle 2">
            <a:extLst>
              <a:ext uri="{FF2B5EF4-FFF2-40B4-BE49-F238E27FC236}">
                <a16:creationId xmlns:a16="http://schemas.microsoft.com/office/drawing/2014/main" id="{3E411F85-7408-D143-965A-8FECEDEEDFB1}"/>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B6658C22-C949-9A48-9AD5-6959D214D7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Format calculations can be performed only on records that have made it through record selection, via the Extract phase. Format phase calculations refer to columns rather than field numbers. The only columns available for calculations are columns that are numeric, perform aggregation, or are the results of calculations.</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column 4 is populated with the results of column 3 divided by column 2.</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3AD702C-509D-744A-822C-EAB7B19FCA08}"/>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F6FD34-5EB7-1D4E-8409-A782B2662C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Arial" panose="020B0604020202020204" pitchFamily="34" charset="0"/>
                <a:cs typeface="Arial" panose="020B0604020202020204" pitchFamily="34" charset="0"/>
              </a:rPr>
              <a:t>The following slides show the interaction of all four types of record and column filtering in the order they are applied by the Performance Engine. </a:t>
            </a:r>
          </a:p>
          <a:p>
            <a:pPr marL="228600" indent="-228600"/>
            <a:r>
              <a:rPr lang="en-US" altLang="en-US">
                <a:latin typeface="Arial" panose="020B0604020202020204" pitchFamily="34" charset="0"/>
                <a:cs typeface="Arial" panose="020B0604020202020204" pitchFamily="34" charset="0"/>
              </a:rPr>
              <a:t>The order is: </a:t>
            </a:r>
          </a:p>
          <a:p>
            <a:pPr marL="228600" indent="-228600">
              <a:buFontTx/>
              <a:buAutoNum type="arabicPeriod"/>
            </a:pPr>
            <a:r>
              <a:rPr lang="en-US" altLang="en-US">
                <a:latin typeface="Arial" panose="020B0604020202020204" pitchFamily="34" charset="0"/>
                <a:cs typeface="Arial" panose="020B0604020202020204" pitchFamily="34" charset="0"/>
              </a:rPr>
              <a:t>Extract phase record filtering</a:t>
            </a:r>
          </a:p>
          <a:p>
            <a:pPr marL="228600" indent="-228600">
              <a:buFontTx/>
              <a:buAutoNum type="arabicPeriod"/>
            </a:pPr>
            <a:r>
              <a:rPr lang="en-US" altLang="en-US">
                <a:latin typeface="Arial" panose="020B0604020202020204" pitchFamily="34" charset="0"/>
                <a:cs typeface="Arial" panose="020B0604020202020204" pitchFamily="34" charset="0"/>
              </a:rPr>
              <a:t>Extract phase column filtering and assignment</a:t>
            </a:r>
          </a:p>
          <a:p>
            <a:pPr marL="228600" indent="-228600">
              <a:buFontTx/>
              <a:buAutoNum type="arabicPeriod"/>
            </a:pPr>
            <a:r>
              <a:rPr lang="en-US" altLang="en-US">
                <a:latin typeface="Arial" panose="020B0604020202020204" pitchFamily="34" charset="0"/>
                <a:cs typeface="Arial" panose="020B0604020202020204" pitchFamily="34" charset="0"/>
              </a:rPr>
              <a:t>Format phase column calculations, and</a:t>
            </a:r>
          </a:p>
          <a:p>
            <a:pPr marL="228600" indent="-228600">
              <a:buFontTx/>
              <a:buAutoNum type="arabicPeriod"/>
            </a:pPr>
            <a:r>
              <a:rPr lang="en-US" altLang="en-US">
                <a:latin typeface="Arial" panose="020B0604020202020204" pitchFamily="34" charset="0"/>
                <a:cs typeface="Arial" panose="020B0604020202020204" pitchFamily="34" charset="0"/>
              </a:rPr>
              <a:t>Format phase output record filtering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1A566E8-BEAE-744F-BB05-2E9A2275F67F}"/>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33019510-9121-E940-8B7C-BBAB3BACC7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altLang="en-US">
                <a:latin typeface="Arial" panose="020B0604020202020204" pitchFamily="34" charset="0"/>
                <a:cs typeface="Arial" panose="020B0604020202020204" pitchFamily="34" charset="0"/>
              </a:rPr>
              <a:t>The Extract phase performs input record filtering, determining which records should be selected for processing. In this example, record number 4 is not selected for further processing because its date is less than January 2000.</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These examples of selected records are used on the next slide to illustrate column assignment.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8">
            <a:extLst>
              <a:ext uri="{FF2B5EF4-FFF2-40B4-BE49-F238E27FC236}">
                <a16:creationId xmlns:a16="http://schemas.microsoft.com/office/drawing/2014/main" id="{29013D30-A512-9749-BB1E-DE243CC65A4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0724" name="Rectangle 2">
            <a:extLst>
              <a:ext uri="{FF2B5EF4-FFF2-40B4-BE49-F238E27FC236}">
                <a16:creationId xmlns:a16="http://schemas.microsoft.com/office/drawing/2014/main" id="{04F5D63D-397A-C946-A9B4-7E59873C3DB3}"/>
              </a:ext>
            </a:extLst>
          </p:cNvPr>
          <p:cNvSpPr>
            <a:spLocks noGrp="1" noRot="1" noChangeAspect="1" noChangeArrowheads="1" noTextEdit="1"/>
          </p:cNvSpPr>
          <p:nvPr>
            <p:ph type="sldImg"/>
          </p:nvPr>
        </p:nvSpPr>
        <p:spPr>
          <a:ln/>
        </p:spPr>
      </p:sp>
      <p:sp>
        <p:nvSpPr>
          <p:cNvPr id="30725" name="Rectangle 3">
            <a:extLst>
              <a:ext uri="{FF2B5EF4-FFF2-40B4-BE49-F238E27FC236}">
                <a16:creationId xmlns:a16="http://schemas.microsoft.com/office/drawing/2014/main" id="{9857FA5F-C6AB-094A-BD85-74961CF24E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page provides you with an overview of GenevaERS column formulas. Upon completion of this page, you should be able to: </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Explain the difference between column assignment and record selection</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Set column attributes and assign simple constant values</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Use if-then-else logic in setting column values</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Create column formulas</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B07154F-D9E1-1C46-9101-F1A35D441125}"/>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BC31E2B0-CBC6-DA47-8691-8C571F823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altLang="en-US">
                <a:latin typeface="Arial" panose="020B0604020202020204" pitchFamily="34" charset="0"/>
                <a:cs typeface="Arial" panose="020B0604020202020204" pitchFamily="34" charset="0"/>
              </a:rPr>
              <a:t>Column assignment is performed on each record that passes record level filtering. It assigns specific values to the columns.</a:t>
            </a:r>
          </a:p>
          <a:p>
            <a:pPr eaLnBrk="1" hangingPunct="1">
              <a:spcBef>
                <a:spcPct val="50000"/>
              </a:spcBef>
            </a:pPr>
            <a:endParaRPr lang="en-US" altLang="en-US">
              <a:latin typeface="Arial" panose="020B0604020202020204" pitchFamily="34" charset="0"/>
              <a:cs typeface="Arial" panose="020B0604020202020204" pitchFamily="34" charset="0"/>
            </a:endParaRPr>
          </a:p>
          <a:p>
            <a:pPr eaLnBrk="1" hangingPunct="1">
              <a:spcBef>
                <a:spcPct val="50000"/>
              </a:spcBef>
            </a:pPr>
            <a:r>
              <a:rPr lang="en-US" altLang="en-US">
                <a:latin typeface="Arial" panose="020B0604020202020204" pitchFamily="34" charset="0"/>
                <a:cs typeface="Arial" panose="020B0604020202020204" pitchFamily="34" charset="0"/>
              </a:rPr>
              <a:t>In this example, a zero is assigned to columns where the true condition failed on the first and third rows. The third column assigns similar logic based upon commercial customers, whereas the first column is assigned a 1 on every row.</a:t>
            </a:r>
          </a:p>
          <a:p>
            <a:pPr eaLnBrk="1" hangingPunct="1">
              <a:spcBef>
                <a:spcPct val="50000"/>
              </a:spcBef>
            </a:pPr>
            <a:endParaRPr lang="en-US" altLang="en-US">
              <a:latin typeface="Arial" panose="020B0604020202020204" pitchFamily="34" charset="0"/>
              <a:cs typeface="Arial" panose="020B0604020202020204" pitchFamily="34" charset="0"/>
            </a:endParaRPr>
          </a:p>
          <a:p>
            <a:pPr eaLnBrk="1" hangingPunct="1">
              <a:spcBef>
                <a:spcPct val="50000"/>
              </a:spcBef>
            </a:pPr>
            <a:r>
              <a:rPr lang="en-US" altLang="en-US">
                <a:latin typeface="Arial" panose="020B0604020202020204" pitchFamily="34" charset="0"/>
                <a:cs typeface="Arial" panose="020B0604020202020204" pitchFamily="34" charset="0"/>
              </a:rPr>
              <a:t>These examples of extracted columns are used on the next slide to illustrate column calculations.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70D307B-302E-8A4C-AA08-8C094199D2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4C643586-AE45-5B4A-A8D8-54A28034E6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altLang="en-US">
                <a:latin typeface="Arial" panose="020B0604020202020204" pitchFamily="34" charset="0"/>
                <a:cs typeface="Arial" panose="020B0604020202020204" pitchFamily="34" charset="0"/>
              </a:rPr>
              <a:t>The Format phase performs column calculations using column values assigned in the Extract process, and then performs record filtering, based upon the final records.</a:t>
            </a:r>
          </a:p>
          <a:p>
            <a:pPr eaLnBrk="1" hangingPunct="1">
              <a:spcBef>
                <a:spcPct val="50000"/>
              </a:spcBef>
            </a:pPr>
            <a:endParaRPr lang="en-US" altLang="en-US">
              <a:latin typeface="Arial" panose="020B0604020202020204" pitchFamily="34" charset="0"/>
              <a:cs typeface="Arial" panose="020B0604020202020204" pitchFamily="34" charset="0"/>
            </a:endParaRPr>
          </a:p>
          <a:p>
            <a:pPr eaLnBrk="1" hangingPunct="1">
              <a:spcBef>
                <a:spcPct val="50000"/>
              </a:spcBef>
            </a:pPr>
            <a:r>
              <a:rPr lang="en-US" altLang="en-US">
                <a:latin typeface="Arial" panose="020B0604020202020204" pitchFamily="34" charset="0"/>
                <a:cs typeface="Arial" panose="020B0604020202020204" pitchFamily="34" charset="0"/>
              </a:rPr>
              <a:t>In this example, column 4 is added to the output in the Format phase, based upon the column calculation. Because column 4 subtracts the value in either column 2 or column 3, it ends up being a count of non-retail, non-commercial customers.</a:t>
            </a:r>
          </a:p>
          <a:p>
            <a:pPr eaLnBrk="1" hangingPunct="1">
              <a:spcBef>
                <a:spcPct val="50000"/>
              </a:spcBef>
            </a:pPr>
            <a:endParaRPr lang="en-US" altLang="en-US">
              <a:latin typeface="Arial" panose="020B0604020202020204" pitchFamily="34" charset="0"/>
              <a:cs typeface="Arial" panose="020B0604020202020204" pitchFamily="34" charset="0"/>
            </a:endParaRPr>
          </a:p>
          <a:p>
            <a:pPr eaLnBrk="1" hangingPunct="1">
              <a:spcBef>
                <a:spcPct val="50000"/>
              </a:spcBef>
            </a:pPr>
            <a:r>
              <a:rPr lang="en-US" altLang="en-US">
                <a:latin typeface="Arial" panose="020B0604020202020204" pitchFamily="34" charset="0"/>
                <a:cs typeface="Arial" panose="020B0604020202020204" pitchFamily="34" charset="0"/>
              </a:rPr>
              <a:t>These examples of calculated columns are used on the next slide to illustrate Format phase output filtering.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D53F824-A8E8-5F45-89ED-8E56CF4F591D}"/>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3AB61F70-0C17-654B-82A9-075E88E95F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altLang="en-US">
                <a:latin typeface="Arial" panose="020B0604020202020204" pitchFamily="34" charset="0"/>
                <a:cs typeface="Arial" panose="020B0604020202020204" pitchFamily="34" charset="0"/>
              </a:rPr>
              <a:t>The Format phase performs record filtering as the last step before writing to the output file. It works against aggregated records if the view summarizes records. Otherwise it works against detailed records, as in this example.</a:t>
            </a:r>
          </a:p>
          <a:p>
            <a:pPr eaLnBrk="1" hangingPunct="1">
              <a:spcBef>
                <a:spcPct val="50000"/>
              </a:spcBef>
            </a:pPr>
            <a:endParaRPr lang="en-US" altLang="en-US">
              <a:latin typeface="Arial" panose="020B0604020202020204" pitchFamily="34" charset="0"/>
              <a:cs typeface="Arial" panose="020B0604020202020204" pitchFamily="34" charset="0"/>
            </a:endParaRPr>
          </a:p>
          <a:p>
            <a:pPr eaLnBrk="1" hangingPunct="1">
              <a:spcBef>
                <a:spcPct val="50000"/>
              </a:spcBef>
            </a:pPr>
            <a:r>
              <a:rPr lang="en-US" altLang="en-US">
                <a:latin typeface="Arial" panose="020B0604020202020204" pitchFamily="34" charset="0"/>
                <a:cs typeface="Arial" panose="020B0604020202020204" pitchFamily="34" charset="0"/>
              </a:rPr>
              <a:t>In this example, the filter tests column 4 selects only non-zero records. </a:t>
            </a:r>
          </a:p>
          <a:p>
            <a:pPr eaLnBrk="1" hangingPunct="1">
              <a:spcBef>
                <a:spcPct val="50000"/>
              </a:spcBef>
            </a:pPr>
            <a:endParaRPr lang="en-US" altLang="en-US">
              <a:latin typeface="Arial" panose="020B0604020202020204" pitchFamily="34" charset="0"/>
              <a:cs typeface="Arial" panose="020B0604020202020204" pitchFamily="34" charset="0"/>
            </a:endParaRPr>
          </a:p>
          <a:p>
            <a:pPr eaLnBrk="1" hangingPunct="1">
              <a:spcBef>
                <a:spcPct val="50000"/>
              </a:spcBef>
            </a:pPr>
            <a:r>
              <a:rPr lang="en-US" altLang="en-US">
                <a:latin typeface="Arial" panose="020B0604020202020204" pitchFamily="34" charset="0"/>
                <a:cs typeface="Arial" panose="020B0604020202020204" pitchFamily="34" charset="0"/>
              </a:rPr>
              <a:t>In conclusion, because of the combination of record filtering, column assignment, column calculation logic, and this final output record filter, the output file ends up being an extract of all non-retail, non-commercial customers.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BDE5D39-5497-8247-8C34-E1DED783C860}"/>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02AFFC63-3B75-4F4A-8D88-BFD7718655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In contrast to record filtering, GenevaERS provides column assignment logic and column calculations, which also use GenevaERS logic text. Column logic is used to populate output columns with field values, constants, or calculations.</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the top example, record filtering excluded all customers with orders prior to January 2000. In the bottom example, columns are populated based upon customer type, either retail or commercial. Note that no value is assigned for the third record because this record refers to a government customer.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8">
            <a:extLst>
              <a:ext uri="{FF2B5EF4-FFF2-40B4-BE49-F238E27FC236}">
                <a16:creationId xmlns:a16="http://schemas.microsoft.com/office/drawing/2014/main" id="{28D8EF7F-E026-1449-8314-167AF5F0FA69}"/>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2772" name="Rectangle 2">
            <a:extLst>
              <a:ext uri="{FF2B5EF4-FFF2-40B4-BE49-F238E27FC236}">
                <a16:creationId xmlns:a16="http://schemas.microsoft.com/office/drawing/2014/main" id="{9550D941-CF6E-AE47-A856-C9B8F59BD7EE}"/>
              </a:ext>
            </a:extLst>
          </p:cNvPr>
          <p:cNvSpPr>
            <a:spLocks noGrp="1" noRot="1" noChangeAspect="1" noChangeArrowheads="1" noTextEdit="1"/>
          </p:cNvSpPr>
          <p:nvPr>
            <p:ph type="sldImg"/>
          </p:nvPr>
        </p:nvSpPr>
        <p:spPr>
          <a:ln/>
        </p:spPr>
      </p:sp>
      <p:sp>
        <p:nvSpPr>
          <p:cNvPr id="32773" name="Rectangle 3">
            <a:extLst>
              <a:ext uri="{FF2B5EF4-FFF2-40B4-BE49-F238E27FC236}">
                <a16:creationId xmlns:a16="http://schemas.microsoft.com/office/drawing/2014/main" id="{A20173CE-10BA-4844-8332-91D1439989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Remember that a constant can be applied to a column by clicking in the </a:t>
            </a:r>
            <a:r>
              <a:rPr lang="en-US" altLang="en-US" b="1">
                <a:latin typeface="Arial" panose="020B0604020202020204" pitchFamily="34" charset="0"/>
                <a:cs typeface="Arial" panose="020B0604020202020204" pitchFamily="34" charset="0"/>
              </a:rPr>
              <a:t>View Source</a:t>
            </a:r>
            <a:r>
              <a:rPr lang="en-US" altLang="en-US">
                <a:latin typeface="Arial" panose="020B0604020202020204" pitchFamily="34" charset="0"/>
                <a:cs typeface="Arial" panose="020B0604020202020204" pitchFamily="34" charset="0"/>
              </a:rPr>
              <a:t> cell and then selecting the </a:t>
            </a:r>
            <a:r>
              <a:rPr lang="en-US" altLang="en-US" b="1">
                <a:latin typeface="Arial" panose="020B0604020202020204" pitchFamily="34" charset="0"/>
                <a:cs typeface="Arial" panose="020B0604020202020204" pitchFamily="34" charset="0"/>
              </a:rPr>
              <a:t>Column Source Type</a:t>
            </a:r>
            <a:r>
              <a:rPr lang="en-US" altLang="en-US">
                <a:latin typeface="Arial" panose="020B0604020202020204" pitchFamily="34" charset="0"/>
                <a:cs typeface="Arial" panose="020B0604020202020204" pitchFamily="34" charset="0"/>
              </a:rPr>
              <a:t> constant in the Column Source Properties pane.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8">
            <a:extLst>
              <a:ext uri="{FF2B5EF4-FFF2-40B4-BE49-F238E27FC236}">
                <a16:creationId xmlns:a16="http://schemas.microsoft.com/office/drawing/2014/main" id="{E447AFEE-D9BD-C54D-88CB-2D20FF6D4A43}"/>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3796" name="Rectangle 2">
            <a:extLst>
              <a:ext uri="{FF2B5EF4-FFF2-40B4-BE49-F238E27FC236}">
                <a16:creationId xmlns:a16="http://schemas.microsoft.com/office/drawing/2014/main" id="{73F9713A-2F2E-6F42-85A0-FC970C07787D}"/>
              </a:ext>
            </a:extLst>
          </p:cNvPr>
          <p:cNvSpPr>
            <a:spLocks noGrp="1" noRot="1" noChangeAspect="1" noChangeArrowheads="1" noTextEdit="1"/>
          </p:cNvSpPr>
          <p:nvPr>
            <p:ph type="sldImg"/>
          </p:nvPr>
        </p:nvSpPr>
        <p:spPr>
          <a:ln/>
        </p:spPr>
      </p:sp>
      <p:sp>
        <p:nvSpPr>
          <p:cNvPr id="33797" name="Rectangle 3">
            <a:extLst>
              <a:ext uri="{FF2B5EF4-FFF2-40B4-BE49-F238E27FC236}">
                <a16:creationId xmlns:a16="http://schemas.microsoft.com/office/drawing/2014/main" id="{D121E890-81CC-1441-B893-CA09514F6C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buClr>
                <a:schemeClr val="accent2"/>
              </a:buClr>
            </a:pPr>
            <a:r>
              <a:rPr lang="en-US" altLang="en-US">
                <a:latin typeface="Arial" panose="020B0604020202020204" pitchFamily="34" charset="0"/>
                <a:cs typeface="Arial" panose="020B0604020202020204" pitchFamily="34" charset="0"/>
              </a:rPr>
              <a:t>An alphanumeric value is entered “as is.” It is not included in single or double quotation marks. If spaces are assigned to the column, they will not be visible in this cell. Later you’ll see a better way of assigning a space to a column.</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8">
            <a:extLst>
              <a:ext uri="{FF2B5EF4-FFF2-40B4-BE49-F238E27FC236}">
                <a16:creationId xmlns:a16="http://schemas.microsoft.com/office/drawing/2014/main" id="{AA33BC21-E265-484B-BC9D-8846A32D80D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4820" name="Rectangle 2">
            <a:extLst>
              <a:ext uri="{FF2B5EF4-FFF2-40B4-BE49-F238E27FC236}">
                <a16:creationId xmlns:a16="http://schemas.microsoft.com/office/drawing/2014/main" id="{054D2EC6-0AE5-C342-9B9A-31AAB7D72CAE}"/>
              </a:ext>
            </a:extLst>
          </p:cNvPr>
          <p:cNvSpPr>
            <a:spLocks noGrp="1" noRot="1" noChangeAspect="1" noChangeArrowheads="1" noTextEdit="1"/>
          </p:cNvSpPr>
          <p:nvPr>
            <p:ph type="sldImg"/>
          </p:nvPr>
        </p:nvSpPr>
        <p:spPr>
          <a:ln/>
        </p:spPr>
      </p:sp>
      <p:sp>
        <p:nvSpPr>
          <p:cNvPr id="34821" name="Rectangle 3">
            <a:extLst>
              <a:ext uri="{FF2B5EF4-FFF2-40B4-BE49-F238E27FC236}">
                <a16:creationId xmlns:a16="http://schemas.microsoft.com/office/drawing/2014/main" id="{CFB9C027-761F-2048-BAF8-7067AE3C83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An alternative approach to assigning values to a column is to use a column formula. To enter a formula, select </a:t>
            </a:r>
            <a:r>
              <a:rPr lang="en-US" altLang="en-US" b="1">
                <a:latin typeface="Arial" panose="020B0604020202020204" pitchFamily="34" charset="0"/>
                <a:cs typeface="Arial" panose="020B0604020202020204" pitchFamily="34" charset="0"/>
              </a:rPr>
              <a:t>Formula</a:t>
            </a:r>
            <a:r>
              <a:rPr lang="en-US" altLang="en-US">
                <a:latin typeface="Arial" panose="020B0604020202020204" pitchFamily="34" charset="0"/>
                <a:cs typeface="Arial" panose="020B0604020202020204" pitchFamily="34" charset="0"/>
              </a:rPr>
              <a:t> in the </a:t>
            </a:r>
            <a:r>
              <a:rPr lang="en-US" altLang="en-US" b="1">
                <a:latin typeface="Arial" panose="020B0604020202020204" pitchFamily="34" charset="0"/>
                <a:cs typeface="Arial" panose="020B0604020202020204" pitchFamily="34" charset="0"/>
              </a:rPr>
              <a:t>Column Source Type </a:t>
            </a:r>
            <a:r>
              <a:rPr lang="en-US" altLang="en-US">
                <a:latin typeface="Arial" panose="020B0604020202020204" pitchFamily="34" charset="0"/>
                <a:cs typeface="Arial" panose="020B0604020202020204" pitchFamily="34" charset="0"/>
              </a:rPr>
              <a:t>field. Then double-click anywhere in the </a:t>
            </a:r>
            <a:r>
              <a:rPr lang="en-US" altLang="en-US" b="1">
                <a:latin typeface="Arial" panose="020B0604020202020204" pitchFamily="34" charset="0"/>
                <a:cs typeface="Arial" panose="020B0604020202020204" pitchFamily="34" charset="0"/>
              </a:rPr>
              <a:t>Column Source Value</a:t>
            </a:r>
            <a:r>
              <a:rPr lang="en-US" altLang="en-US">
                <a:latin typeface="Arial" panose="020B0604020202020204" pitchFamily="34" charset="0"/>
                <a:cs typeface="Arial" panose="020B0604020202020204" pitchFamily="34" charset="0"/>
              </a:rPr>
              <a:t> cell to display the icon, and click the icon.</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8">
            <a:extLst>
              <a:ext uri="{FF2B5EF4-FFF2-40B4-BE49-F238E27FC236}">
                <a16:creationId xmlns:a16="http://schemas.microsoft.com/office/drawing/2014/main" id="{711B6D2D-733C-3143-A1B5-44553F5A611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5844" name="Rectangle 2">
            <a:extLst>
              <a:ext uri="{FF2B5EF4-FFF2-40B4-BE49-F238E27FC236}">
                <a16:creationId xmlns:a16="http://schemas.microsoft.com/office/drawing/2014/main" id="{CF826D22-9208-D34B-93ED-43B514059363}"/>
              </a:ext>
            </a:extLst>
          </p:cNvPr>
          <p:cNvSpPr>
            <a:spLocks noGrp="1" noRot="1" noChangeAspect="1" noChangeArrowheads="1" noTextEdit="1"/>
          </p:cNvSpPr>
          <p:nvPr>
            <p:ph type="sldImg"/>
          </p:nvPr>
        </p:nvSpPr>
        <p:spPr>
          <a:ln/>
        </p:spPr>
      </p:sp>
      <p:sp>
        <p:nvSpPr>
          <p:cNvPr id="35845" name="Rectangle 3">
            <a:extLst>
              <a:ext uri="{FF2B5EF4-FFF2-40B4-BE49-F238E27FC236}">
                <a16:creationId xmlns:a16="http://schemas.microsoft.com/office/drawing/2014/main" id="{8AD4AB37-2C22-EA41-8690-838159E36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Logic Text Editor includes the Logic Text Helper, which enables you to place keywords, field names, and column numbers into logic for column assignment. These functions are similar to functions provided by record filtering.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8">
            <a:extLst>
              <a:ext uri="{FF2B5EF4-FFF2-40B4-BE49-F238E27FC236}">
                <a16:creationId xmlns:a16="http://schemas.microsoft.com/office/drawing/2014/main" id="{7DEF3F47-1F54-1940-9760-8767E0B780A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6868" name="Rectangle 2">
            <a:extLst>
              <a:ext uri="{FF2B5EF4-FFF2-40B4-BE49-F238E27FC236}">
                <a16:creationId xmlns:a16="http://schemas.microsoft.com/office/drawing/2014/main" id="{98EBCF4A-A22D-C045-9866-7CF3B60C61CE}"/>
              </a:ext>
            </a:extLst>
          </p:cNvPr>
          <p:cNvSpPr>
            <a:spLocks noGrp="1" noRot="1" noChangeAspect="1" noChangeArrowheads="1" noTextEdit="1"/>
          </p:cNvSpPr>
          <p:nvPr>
            <p:ph type="sldImg"/>
          </p:nvPr>
        </p:nvSpPr>
        <p:spPr>
          <a:ln/>
        </p:spPr>
      </p:sp>
      <p:sp>
        <p:nvSpPr>
          <p:cNvPr id="36869" name="Rectangle 3">
            <a:extLst>
              <a:ext uri="{FF2B5EF4-FFF2-40B4-BE49-F238E27FC236}">
                <a16:creationId xmlns:a16="http://schemas.microsoft.com/office/drawing/2014/main" id="{5024F8EB-D55A-7243-834B-9AA8E1B04C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very simple “column equals” statement can be used to assign a constant value to a column. In this example, a constant value of a space is assigned to a column. Constants surrounded with double quotation marks create alphanumeric constants.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8">
            <a:extLst>
              <a:ext uri="{FF2B5EF4-FFF2-40B4-BE49-F238E27FC236}">
                <a16:creationId xmlns:a16="http://schemas.microsoft.com/office/drawing/2014/main" id="{13B64AA1-D2F8-D04A-A9DA-5E198A0822D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7892" name="Rectangle 2">
            <a:extLst>
              <a:ext uri="{FF2B5EF4-FFF2-40B4-BE49-F238E27FC236}">
                <a16:creationId xmlns:a16="http://schemas.microsoft.com/office/drawing/2014/main" id="{06FCA83C-749D-C74B-9795-7894A01007C4}"/>
              </a:ext>
            </a:extLst>
          </p:cNvPr>
          <p:cNvSpPr>
            <a:spLocks noGrp="1" noRot="1" noChangeAspect="1" noChangeArrowheads="1" noTextEdit="1"/>
          </p:cNvSpPr>
          <p:nvPr>
            <p:ph type="sldImg"/>
          </p:nvPr>
        </p:nvSpPr>
        <p:spPr>
          <a:ln/>
        </p:spPr>
      </p:sp>
      <p:sp>
        <p:nvSpPr>
          <p:cNvPr id="37893" name="Rectangle 3">
            <a:extLst>
              <a:ext uri="{FF2B5EF4-FFF2-40B4-BE49-F238E27FC236}">
                <a16:creationId xmlns:a16="http://schemas.microsoft.com/office/drawing/2014/main" id="{326BF4E1-0703-B34E-B6DD-C0885F3F1D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Field values and constants assigned in logic text must fit within the column output attributes that will be used to define the output. In this example, the value of </a:t>
            </a:r>
            <a:r>
              <a:rPr lang="en-US" altLang="en-US" b="1">
                <a:latin typeface="Arial" panose="020B0604020202020204" pitchFamily="34" charset="0"/>
                <a:cs typeface="Arial" panose="020B0604020202020204" pitchFamily="34" charset="0"/>
              </a:rPr>
              <a:t>ORDER_TOTAL_AMOUNT</a:t>
            </a:r>
            <a:r>
              <a:rPr lang="en-US" altLang="en-US">
                <a:latin typeface="Arial" panose="020B0604020202020204" pitchFamily="34" charset="0"/>
                <a:cs typeface="Arial" panose="020B0604020202020204" pitchFamily="34" charset="0"/>
              </a:rPr>
              <a:t> is written as a 4-byte binary field in the output file.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C53BB3C4-4984-D244-9E43-D4D3960F47A0}"/>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a:latin typeface="Arial" charset="0"/>
            </a:endParaRPr>
          </a:p>
        </p:txBody>
      </p:sp>
      <p:pic>
        <p:nvPicPr>
          <p:cNvPr id="5" name="Picture 26" descr="Skyscrapers">
            <a:extLst>
              <a:ext uri="{FF2B5EF4-FFF2-40B4-BE49-F238E27FC236}">
                <a16:creationId xmlns:a16="http://schemas.microsoft.com/office/drawing/2014/main" id="{F4CDD795-AA87-4347-9719-B200258EDB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534A7215-B97E-9E4C-8209-596423CA50BE}"/>
              </a:ext>
            </a:extLst>
          </p:cNvPr>
          <p:cNvSpPr txBox="1">
            <a:spLocks noChangeArrowheads="1"/>
          </p:cNvSpPr>
          <p:nvPr userDrawn="1"/>
        </p:nvSpPr>
        <p:spPr bwMode="auto">
          <a:xfrm>
            <a:off x="-2401713" y="6553200"/>
            <a:ext cx="10618613" cy="230832"/>
          </a:xfrm>
          <a:prstGeom prst="rect">
            <a:avLst/>
          </a:prstGeom>
          <a:noFill/>
          <a:ln w="9525" algn="ctr">
            <a:noFill/>
            <a:miter lim="800000"/>
            <a:headEnd/>
            <a:tailEnd/>
          </a:ln>
          <a:effectLst/>
        </p:spPr>
        <p:txBody>
          <a:bodyPr wrap="none">
            <a:spAutoFit/>
          </a:bodyPr>
          <a:lstStyle/>
          <a:p>
            <a:pPr algn="r">
              <a:defRPr/>
            </a:pPr>
            <a:r>
              <a:rPr lang="en-US" sz="1000" dirty="0">
                <a:solidFill>
                  <a:schemeClr val="tx1"/>
                </a:solidFill>
                <a:latin typeface="Arial" charset="0"/>
                <a:cs typeface="Arial" charset="0"/>
              </a:rPr>
              <a:t>© Copyright IBM Corp. 2013, licensed under Apache 2.0 to the GenevaERS project. Course materials may not be reproduced in whole or part without the prior written permission of IBM.</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458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763DB4FC-EC79-3C45-B838-23228F4B9E35}"/>
              </a:ext>
            </a:extLst>
          </p:cNvPr>
          <p:cNvSpPr>
            <a:spLocks noGrp="1" noChangeArrowheads="1"/>
          </p:cNvSpPr>
          <p:nvPr>
            <p:ph type="sldNum" sz="quarter" idx="10"/>
          </p:nvPr>
        </p:nvSpPr>
        <p:spPr>
          <a:ln/>
        </p:spPr>
        <p:txBody>
          <a:bodyPr/>
          <a:lstStyle>
            <a:lvl1pPr>
              <a:defRPr/>
            </a:lvl1pPr>
          </a:lstStyle>
          <a:p>
            <a:fld id="{1C2A014A-2C87-E84E-8BAB-7965E826094D}" type="slidenum">
              <a:rPr lang="en-AU" altLang="en-US"/>
              <a:pPr/>
              <a:t>‹#›</a:t>
            </a:fld>
            <a:endParaRPr lang="en-AU" altLang="en-US"/>
          </a:p>
        </p:txBody>
      </p:sp>
    </p:spTree>
    <p:extLst>
      <p:ext uri="{BB962C8B-B14F-4D97-AF65-F5344CB8AC3E}">
        <p14:creationId xmlns:p14="http://schemas.microsoft.com/office/powerpoint/2010/main" val="498420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94600BCA-A4C9-004E-8FFF-5C7E0C5876C5}"/>
              </a:ext>
            </a:extLst>
          </p:cNvPr>
          <p:cNvSpPr>
            <a:spLocks noGrp="1" noChangeArrowheads="1"/>
          </p:cNvSpPr>
          <p:nvPr>
            <p:ph type="sldNum" sz="quarter" idx="10"/>
          </p:nvPr>
        </p:nvSpPr>
        <p:spPr>
          <a:ln/>
        </p:spPr>
        <p:txBody>
          <a:bodyPr/>
          <a:lstStyle>
            <a:lvl1pPr>
              <a:defRPr/>
            </a:lvl1pPr>
          </a:lstStyle>
          <a:p>
            <a:fld id="{B9DA1F9A-70CD-5A4E-ADB5-3E4EDD7BAD1E}" type="slidenum">
              <a:rPr lang="en-AU" altLang="en-US"/>
              <a:pPr/>
              <a:t>‹#›</a:t>
            </a:fld>
            <a:endParaRPr lang="en-AU" altLang="en-US"/>
          </a:p>
        </p:txBody>
      </p:sp>
    </p:spTree>
    <p:extLst>
      <p:ext uri="{BB962C8B-B14F-4D97-AF65-F5344CB8AC3E}">
        <p14:creationId xmlns:p14="http://schemas.microsoft.com/office/powerpoint/2010/main" val="3027605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3"/>
            <a:ext cx="7818438" cy="547687"/>
          </a:xfrm>
        </p:spPr>
        <p:txBody>
          <a:bodyPr/>
          <a:lstStyle/>
          <a:p>
            <a:r>
              <a:rPr lang="en-US"/>
              <a:t>Click to edit Master title style</a:t>
            </a:r>
          </a:p>
        </p:txBody>
      </p:sp>
      <p:sp>
        <p:nvSpPr>
          <p:cNvPr id="3" name="Table Placeholder 2"/>
          <p:cNvSpPr>
            <a:spLocks noGrp="1"/>
          </p:cNvSpPr>
          <p:nvPr>
            <p:ph type="tbl" idx="1"/>
          </p:nvPr>
        </p:nvSpPr>
        <p:spPr>
          <a:xfrm>
            <a:off x="228600" y="685800"/>
            <a:ext cx="8686800" cy="5638800"/>
          </a:xfrm>
        </p:spPr>
        <p:txBody>
          <a:bodyPr/>
          <a:lstStyle/>
          <a:p>
            <a:pPr lvl="0"/>
            <a:endParaRPr lang="en-US" noProof="0"/>
          </a:p>
        </p:txBody>
      </p:sp>
      <p:sp>
        <p:nvSpPr>
          <p:cNvPr id="4" name="Rectangle 9">
            <a:extLst>
              <a:ext uri="{FF2B5EF4-FFF2-40B4-BE49-F238E27FC236}">
                <a16:creationId xmlns:a16="http://schemas.microsoft.com/office/drawing/2014/main" id="{0D405AC5-E77A-BA47-B479-54B1C6642C32}"/>
              </a:ext>
            </a:extLst>
          </p:cNvPr>
          <p:cNvSpPr>
            <a:spLocks noGrp="1" noChangeArrowheads="1"/>
          </p:cNvSpPr>
          <p:nvPr>
            <p:ph type="sldNum" sz="quarter" idx="10"/>
          </p:nvPr>
        </p:nvSpPr>
        <p:spPr>
          <a:ln/>
        </p:spPr>
        <p:txBody>
          <a:bodyPr/>
          <a:lstStyle>
            <a:lvl1pPr>
              <a:defRPr/>
            </a:lvl1pPr>
          </a:lstStyle>
          <a:p>
            <a:fld id="{F34718D8-F297-2440-8C25-5584DDE23B8B}" type="slidenum">
              <a:rPr lang="en-AU" altLang="en-US"/>
              <a:pPr/>
              <a:t>‹#›</a:t>
            </a:fld>
            <a:endParaRPr lang="en-AU" altLang="en-US"/>
          </a:p>
        </p:txBody>
      </p:sp>
    </p:spTree>
    <p:extLst>
      <p:ext uri="{BB962C8B-B14F-4D97-AF65-F5344CB8AC3E}">
        <p14:creationId xmlns:p14="http://schemas.microsoft.com/office/powerpoint/2010/main" val="1081895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68DBD718-A0DA-034F-A288-718E3AB4CD43}"/>
              </a:ext>
            </a:extLst>
          </p:cNvPr>
          <p:cNvSpPr>
            <a:spLocks noGrp="1" noChangeArrowheads="1"/>
          </p:cNvSpPr>
          <p:nvPr>
            <p:ph type="sldNum" sz="quarter" idx="10"/>
          </p:nvPr>
        </p:nvSpPr>
        <p:spPr>
          <a:ln/>
        </p:spPr>
        <p:txBody>
          <a:bodyPr/>
          <a:lstStyle>
            <a:lvl1pPr>
              <a:defRPr/>
            </a:lvl1pPr>
          </a:lstStyle>
          <a:p>
            <a:fld id="{A565C1B6-E31A-094C-AD5B-2D20A8F22278}" type="slidenum">
              <a:rPr lang="en-AU" altLang="en-US"/>
              <a:pPr/>
              <a:t>‹#›</a:t>
            </a:fld>
            <a:endParaRPr lang="en-AU" altLang="en-US"/>
          </a:p>
        </p:txBody>
      </p:sp>
    </p:spTree>
    <p:extLst>
      <p:ext uri="{BB962C8B-B14F-4D97-AF65-F5344CB8AC3E}">
        <p14:creationId xmlns:p14="http://schemas.microsoft.com/office/powerpoint/2010/main" val="10592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7F985B0A-547E-6F42-B3E8-C1A57C10307D}"/>
              </a:ext>
            </a:extLst>
          </p:cNvPr>
          <p:cNvSpPr>
            <a:spLocks noGrp="1" noChangeArrowheads="1"/>
          </p:cNvSpPr>
          <p:nvPr>
            <p:ph type="sldNum" sz="quarter" idx="10"/>
          </p:nvPr>
        </p:nvSpPr>
        <p:spPr>
          <a:ln/>
        </p:spPr>
        <p:txBody>
          <a:bodyPr/>
          <a:lstStyle>
            <a:lvl1pPr>
              <a:defRPr/>
            </a:lvl1pPr>
          </a:lstStyle>
          <a:p>
            <a:fld id="{AFDADF93-BF43-964B-A3B5-55BC21BC7E59}" type="slidenum">
              <a:rPr lang="en-AU" altLang="en-US"/>
              <a:pPr/>
              <a:t>‹#›</a:t>
            </a:fld>
            <a:endParaRPr lang="en-AU" altLang="en-US"/>
          </a:p>
        </p:txBody>
      </p:sp>
    </p:spTree>
    <p:extLst>
      <p:ext uri="{BB962C8B-B14F-4D97-AF65-F5344CB8AC3E}">
        <p14:creationId xmlns:p14="http://schemas.microsoft.com/office/powerpoint/2010/main" val="1371193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6CA18363-264F-F443-A31F-902E6374C696}"/>
              </a:ext>
            </a:extLst>
          </p:cNvPr>
          <p:cNvSpPr>
            <a:spLocks noGrp="1" noChangeArrowheads="1"/>
          </p:cNvSpPr>
          <p:nvPr>
            <p:ph type="sldNum" sz="quarter" idx="10"/>
          </p:nvPr>
        </p:nvSpPr>
        <p:spPr>
          <a:ln/>
        </p:spPr>
        <p:txBody>
          <a:bodyPr/>
          <a:lstStyle>
            <a:lvl1pPr>
              <a:defRPr/>
            </a:lvl1pPr>
          </a:lstStyle>
          <a:p>
            <a:fld id="{17C08E7D-8F78-134E-8F4D-4B6EE4A15F35}" type="slidenum">
              <a:rPr lang="en-AU" altLang="en-US"/>
              <a:pPr/>
              <a:t>‹#›</a:t>
            </a:fld>
            <a:endParaRPr lang="en-AU" altLang="en-US"/>
          </a:p>
        </p:txBody>
      </p:sp>
    </p:spTree>
    <p:extLst>
      <p:ext uri="{BB962C8B-B14F-4D97-AF65-F5344CB8AC3E}">
        <p14:creationId xmlns:p14="http://schemas.microsoft.com/office/powerpoint/2010/main" val="332015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7C7710C5-6663-DC4D-AAA3-F3C33039C1AD}"/>
              </a:ext>
            </a:extLst>
          </p:cNvPr>
          <p:cNvSpPr>
            <a:spLocks noGrp="1" noChangeArrowheads="1"/>
          </p:cNvSpPr>
          <p:nvPr>
            <p:ph type="sldNum" sz="quarter" idx="10"/>
          </p:nvPr>
        </p:nvSpPr>
        <p:spPr>
          <a:ln/>
        </p:spPr>
        <p:txBody>
          <a:bodyPr/>
          <a:lstStyle>
            <a:lvl1pPr>
              <a:defRPr/>
            </a:lvl1pPr>
          </a:lstStyle>
          <a:p>
            <a:fld id="{D086CA00-C26A-C44A-AAEA-692A3C2F4FDE}" type="slidenum">
              <a:rPr lang="en-AU" altLang="en-US"/>
              <a:pPr/>
              <a:t>‹#›</a:t>
            </a:fld>
            <a:endParaRPr lang="en-AU" altLang="en-US"/>
          </a:p>
        </p:txBody>
      </p:sp>
    </p:spTree>
    <p:extLst>
      <p:ext uri="{BB962C8B-B14F-4D97-AF65-F5344CB8AC3E}">
        <p14:creationId xmlns:p14="http://schemas.microsoft.com/office/powerpoint/2010/main" val="3343158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53AD89BC-E37B-5B44-B0AA-8FD24A29C930}"/>
              </a:ext>
            </a:extLst>
          </p:cNvPr>
          <p:cNvSpPr>
            <a:spLocks noGrp="1" noChangeArrowheads="1"/>
          </p:cNvSpPr>
          <p:nvPr>
            <p:ph type="sldNum" sz="quarter" idx="10"/>
          </p:nvPr>
        </p:nvSpPr>
        <p:spPr>
          <a:ln/>
        </p:spPr>
        <p:txBody>
          <a:bodyPr/>
          <a:lstStyle>
            <a:lvl1pPr>
              <a:defRPr/>
            </a:lvl1pPr>
          </a:lstStyle>
          <a:p>
            <a:fld id="{C5563E79-E0A7-A64E-8B0C-631CCB5CF036}" type="slidenum">
              <a:rPr lang="en-AU" altLang="en-US"/>
              <a:pPr/>
              <a:t>‹#›</a:t>
            </a:fld>
            <a:endParaRPr lang="en-AU" altLang="en-US"/>
          </a:p>
        </p:txBody>
      </p:sp>
    </p:spTree>
    <p:extLst>
      <p:ext uri="{BB962C8B-B14F-4D97-AF65-F5344CB8AC3E}">
        <p14:creationId xmlns:p14="http://schemas.microsoft.com/office/powerpoint/2010/main" val="3764121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5704DC5A-CF86-814A-AB35-FC2722058A2C}"/>
              </a:ext>
            </a:extLst>
          </p:cNvPr>
          <p:cNvSpPr>
            <a:spLocks noGrp="1" noChangeArrowheads="1"/>
          </p:cNvSpPr>
          <p:nvPr>
            <p:ph type="sldNum" sz="quarter" idx="10"/>
          </p:nvPr>
        </p:nvSpPr>
        <p:spPr>
          <a:ln/>
        </p:spPr>
        <p:txBody>
          <a:bodyPr/>
          <a:lstStyle>
            <a:lvl1pPr>
              <a:defRPr/>
            </a:lvl1pPr>
          </a:lstStyle>
          <a:p>
            <a:fld id="{B816140D-FC76-7D48-8979-18789A16EBD7}" type="slidenum">
              <a:rPr lang="en-AU" altLang="en-US"/>
              <a:pPr/>
              <a:t>‹#›</a:t>
            </a:fld>
            <a:endParaRPr lang="en-AU" altLang="en-US"/>
          </a:p>
        </p:txBody>
      </p:sp>
    </p:spTree>
    <p:extLst>
      <p:ext uri="{BB962C8B-B14F-4D97-AF65-F5344CB8AC3E}">
        <p14:creationId xmlns:p14="http://schemas.microsoft.com/office/powerpoint/2010/main" val="424842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7573A31C-CA38-1243-8F8C-7F89A31D7719}"/>
              </a:ext>
            </a:extLst>
          </p:cNvPr>
          <p:cNvSpPr>
            <a:spLocks noGrp="1" noChangeArrowheads="1"/>
          </p:cNvSpPr>
          <p:nvPr>
            <p:ph type="sldNum" sz="quarter" idx="10"/>
          </p:nvPr>
        </p:nvSpPr>
        <p:spPr>
          <a:ln/>
        </p:spPr>
        <p:txBody>
          <a:bodyPr/>
          <a:lstStyle>
            <a:lvl1pPr>
              <a:defRPr/>
            </a:lvl1pPr>
          </a:lstStyle>
          <a:p>
            <a:fld id="{BA9E0108-62DB-5641-933B-D9E605600E9F}" type="slidenum">
              <a:rPr lang="en-AU" altLang="en-US"/>
              <a:pPr/>
              <a:t>‹#›</a:t>
            </a:fld>
            <a:endParaRPr lang="en-AU" altLang="en-US"/>
          </a:p>
        </p:txBody>
      </p:sp>
    </p:spTree>
    <p:extLst>
      <p:ext uri="{BB962C8B-B14F-4D97-AF65-F5344CB8AC3E}">
        <p14:creationId xmlns:p14="http://schemas.microsoft.com/office/powerpoint/2010/main" val="1335147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25368147-2EA7-F343-9F27-6AAAF5FC410E}"/>
              </a:ext>
            </a:extLst>
          </p:cNvPr>
          <p:cNvSpPr>
            <a:spLocks noGrp="1" noChangeArrowheads="1"/>
          </p:cNvSpPr>
          <p:nvPr>
            <p:ph type="sldNum" sz="quarter" idx="10"/>
          </p:nvPr>
        </p:nvSpPr>
        <p:spPr>
          <a:ln/>
        </p:spPr>
        <p:txBody>
          <a:bodyPr/>
          <a:lstStyle>
            <a:lvl1pPr>
              <a:defRPr/>
            </a:lvl1pPr>
          </a:lstStyle>
          <a:p>
            <a:fld id="{1ADCDD03-1CE7-584F-A3DB-01341E5531F4}" type="slidenum">
              <a:rPr lang="en-AU" altLang="en-US"/>
              <a:pPr/>
              <a:t>‹#›</a:t>
            </a:fld>
            <a:endParaRPr lang="en-AU" altLang="en-US"/>
          </a:p>
        </p:txBody>
      </p:sp>
    </p:spTree>
    <p:extLst>
      <p:ext uri="{BB962C8B-B14F-4D97-AF65-F5344CB8AC3E}">
        <p14:creationId xmlns:p14="http://schemas.microsoft.com/office/powerpoint/2010/main" val="2935780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3264F03-6312-194A-9D24-A026AD1B7FCB}"/>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28003" name="Line 3">
            <a:extLst>
              <a:ext uri="{FF2B5EF4-FFF2-40B4-BE49-F238E27FC236}">
                <a16:creationId xmlns:a16="http://schemas.microsoft.com/office/drawing/2014/main" id="{E55D16A1-3DE2-A142-8028-67BEA7C405DD}"/>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a:defRPr/>
            </a:pPr>
            <a:endParaRPr lang="en-US">
              <a:latin typeface="Arial" charset="0"/>
            </a:endParaRPr>
          </a:p>
        </p:txBody>
      </p:sp>
      <p:sp>
        <p:nvSpPr>
          <p:cNvPr id="1029" name="Rectangle 5">
            <a:extLst>
              <a:ext uri="{FF2B5EF4-FFF2-40B4-BE49-F238E27FC236}">
                <a16:creationId xmlns:a16="http://schemas.microsoft.com/office/drawing/2014/main" id="{2FB238A9-B85E-2540-8D48-0873DD367CBC}"/>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8007" name="Rectangle 7">
            <a:extLst>
              <a:ext uri="{FF2B5EF4-FFF2-40B4-BE49-F238E27FC236}">
                <a16:creationId xmlns:a16="http://schemas.microsoft.com/office/drawing/2014/main" id="{EFDCAB7D-E7FD-A74E-9CB6-82CCBC33DB07}"/>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F7E27BFB-A8B6-4147-B5B0-709BE8D27C0B}"/>
              </a:ext>
            </a:extLst>
          </p:cNvPr>
          <p:cNvSpPr>
            <a:spLocks noGrp="1" noChangeArrowheads="1"/>
          </p:cNvSpPr>
          <p:nvPr>
            <p:ph type="sldNum" sz="quarter" idx="4"/>
          </p:nvPr>
        </p:nvSpPr>
        <p:spPr bwMode="auto">
          <a:xfrm>
            <a:off x="228600" y="6381750"/>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536A36CB-7EE4-C84B-8623-C6476417CE10}" type="slidenum">
              <a:rPr lang="en-AU" altLang="en-US"/>
              <a:pPr/>
              <a:t>‹#›</a:t>
            </a:fld>
            <a:endParaRPr lang="en-AU" altLang="en-US"/>
          </a:p>
        </p:txBody>
      </p:sp>
      <p:sp>
        <p:nvSpPr>
          <p:cNvPr id="1046" name="Rectangle 22">
            <a:extLst>
              <a:ext uri="{FF2B5EF4-FFF2-40B4-BE49-F238E27FC236}">
                <a16:creationId xmlns:a16="http://schemas.microsoft.com/office/drawing/2014/main" id="{7D5245AB-EEEC-D649-A06C-3E6330857F10}"/>
              </a:ext>
            </a:extLst>
          </p:cNvPr>
          <p:cNvSpPr>
            <a:spLocks noChangeArrowheads="1"/>
          </p:cNvSpPr>
          <p:nvPr userDrawn="1"/>
        </p:nvSpPr>
        <p:spPr bwMode="auto">
          <a:xfrm>
            <a:off x="4114800" y="6457950"/>
            <a:ext cx="4916731"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dirty="0">
                <a:solidFill>
                  <a:schemeClr val="tx1"/>
                </a:solidFill>
                <a:latin typeface="Arial" charset="0"/>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19" r:id="rId1"/>
    <p:sldLayoutId id="2147483718" r:id="rId2"/>
    <p:sldLayoutId id="2147483717" r:id="rId3"/>
    <p:sldLayoutId id="2147483716" r:id="rId4"/>
    <p:sldLayoutId id="2147483715" r:id="rId5"/>
    <p:sldLayoutId id="2147483714" r:id="rId6"/>
    <p:sldLayoutId id="2147483713" r:id="rId7"/>
    <p:sldLayoutId id="2147483712" r:id="rId8"/>
    <p:sldLayoutId id="2147483711" r:id="rId9"/>
    <p:sldLayoutId id="2147483710" r:id="rId10"/>
    <p:sldLayoutId id="2147483709" r:id="rId11"/>
    <p:sldLayoutId id="2147483708" r:id="rId12"/>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buChar char="•"/>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sz="2400">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sz="2000">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p3"/><Relationship Id="rId7" Type="http://schemas.openxmlformats.org/officeDocument/2006/relationships/image" Target="../media/image2.png"/><Relationship Id="rId2" Type="http://schemas.microsoft.com/office/2007/relationships/media" Target="../media/media10.mp3"/><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p3"/><Relationship Id="rId2" Type="http://schemas.microsoft.com/office/2007/relationships/media" Target="../media/media11.mp3"/><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p3"/><Relationship Id="rId7" Type="http://schemas.openxmlformats.org/officeDocument/2006/relationships/image" Target="../media/image2.png"/><Relationship Id="rId2" Type="http://schemas.microsoft.com/office/2007/relationships/media" Target="../media/media12.mp3"/><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p3"/><Relationship Id="rId7" Type="http://schemas.openxmlformats.org/officeDocument/2006/relationships/image" Target="../media/image2.png"/><Relationship Id="rId2" Type="http://schemas.microsoft.com/office/2007/relationships/media" Target="../media/media13.mp3"/><Relationship Id="rId1" Type="http://schemas.openxmlformats.org/officeDocument/2006/relationships/tags" Target="../tags/tag13.xml"/><Relationship Id="rId6" Type="http://schemas.openxmlformats.org/officeDocument/2006/relationships/image" Target="../media/image16.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2.png"/><Relationship Id="rId2" Type="http://schemas.microsoft.com/office/2007/relationships/media" Target="../media/media14.mp3"/><Relationship Id="rId1" Type="http://schemas.openxmlformats.org/officeDocument/2006/relationships/tags" Target="../tags/tag14.xml"/><Relationship Id="rId6" Type="http://schemas.openxmlformats.org/officeDocument/2006/relationships/image" Target="../media/image17.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5.mp3"/><Relationship Id="rId7" Type="http://schemas.openxmlformats.org/officeDocument/2006/relationships/image" Target="../media/image2.png"/><Relationship Id="rId2" Type="http://schemas.microsoft.com/office/2007/relationships/media" Target="../media/media15.mp3"/><Relationship Id="rId1" Type="http://schemas.openxmlformats.org/officeDocument/2006/relationships/tags" Target="../tags/tag15.xml"/><Relationship Id="rId6" Type="http://schemas.openxmlformats.org/officeDocument/2006/relationships/image" Target="../media/image18.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p3"/><Relationship Id="rId7" Type="http://schemas.openxmlformats.org/officeDocument/2006/relationships/image" Target="../media/image2.png"/><Relationship Id="rId2" Type="http://schemas.microsoft.com/office/2007/relationships/media" Target="../media/media16.mp3"/><Relationship Id="rId1"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audio" Target="../media/media17.mp3"/><Relationship Id="rId7" Type="http://schemas.openxmlformats.org/officeDocument/2006/relationships/image" Target="../media/image2.png"/><Relationship Id="rId2" Type="http://schemas.microsoft.com/office/2007/relationships/media" Target="../media/media17.mp3"/><Relationship Id="rId1" Type="http://schemas.openxmlformats.org/officeDocument/2006/relationships/tags" Target="../tags/tag17.xml"/><Relationship Id="rId6" Type="http://schemas.openxmlformats.org/officeDocument/2006/relationships/image" Target="../media/image20.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2.png"/><Relationship Id="rId2" Type="http://schemas.microsoft.com/office/2007/relationships/media" Target="../media/media4.mp3"/><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2.png"/><Relationship Id="rId2" Type="http://schemas.microsoft.com/office/2007/relationships/media" Target="../media/media5.mp3"/><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p3"/><Relationship Id="rId7" Type="http://schemas.openxmlformats.org/officeDocument/2006/relationships/image" Target="../media/image8.png"/><Relationship Id="rId2" Type="http://schemas.microsoft.com/office/2007/relationships/media" Target="../media/media6.mp3"/><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audio" Target="../media/media7.mp3"/><Relationship Id="rId7" Type="http://schemas.openxmlformats.org/officeDocument/2006/relationships/image" Target="../media/image2.png"/><Relationship Id="rId2" Type="http://schemas.microsoft.com/office/2007/relationships/media" Target="../media/media7.mp3"/><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p3"/><Relationship Id="rId7" Type="http://schemas.openxmlformats.org/officeDocument/2006/relationships/image" Target="../media/image2.png"/><Relationship Id="rId2" Type="http://schemas.microsoft.com/office/2007/relationships/media" Target="../media/media8.mp3"/><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9.mp3"/><Relationship Id="rId7" Type="http://schemas.openxmlformats.org/officeDocument/2006/relationships/image" Target="../media/image12.png"/><Relationship Id="rId2" Type="http://schemas.microsoft.com/office/2007/relationships/media" Target="../media/media9.mp3"/><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7.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F74BCA2-7304-024E-A3A4-08A6A506A234}"/>
              </a:ext>
            </a:extLst>
          </p:cNvPr>
          <p:cNvSpPr>
            <a:spLocks noGrp="1" noChangeArrowheads="1"/>
          </p:cNvSpPr>
          <p:nvPr>
            <p:ph type="ctrTitle"/>
          </p:nvPr>
        </p:nvSpPr>
        <p:spPr>
          <a:xfrm>
            <a:off x="136525" y="1416050"/>
            <a:ext cx="8766175" cy="2011363"/>
          </a:xfrm>
          <a:noFill/>
        </p:spPr>
        <p:txBody>
          <a:bodyPr/>
          <a:lstStyle/>
          <a:p>
            <a:pPr eaLnBrk="1" hangingPunct="1"/>
            <a:r>
              <a:rPr lang="en-US" altLang="en-US" sz="2800" b="0" dirty="0"/>
              <a:t>: GenevaERS View Builder Training Course</a:t>
            </a:r>
            <a:br>
              <a:rPr lang="en-US" altLang="en-US" sz="2800" b="0" dirty="0"/>
            </a:br>
            <a:r>
              <a:rPr lang="en-US" altLang="en-US" sz="2800" b="0" dirty="0"/>
              <a:t>	</a:t>
            </a:r>
            <a:br>
              <a:rPr lang="en-US" altLang="en-US" sz="2800" b="0" dirty="0"/>
            </a:br>
            <a:r>
              <a:rPr lang="en-US" altLang="en-US" sz="1800" b="0" i="1" dirty="0">
                <a:solidFill>
                  <a:schemeClr val="hlink"/>
                </a:solidFill>
              </a:rPr>
              <a:t>page 7: </a:t>
            </a:r>
            <a:br>
              <a:rPr lang="en-US" altLang="en-US" sz="1800" b="0" i="1" dirty="0">
                <a:solidFill>
                  <a:schemeClr val="hlink"/>
                </a:solidFill>
              </a:rPr>
            </a:br>
            <a:r>
              <a:rPr lang="en-US" altLang="en-US" sz="1800" b="0" i="1" dirty="0">
                <a:solidFill>
                  <a:schemeClr val="hlink"/>
                </a:solidFill>
              </a:rPr>
              <a:t>Column Formulas </a:t>
            </a:r>
            <a:br>
              <a:rPr lang="en-GB" altLang="en-US" sz="1800" b="0" i="1" dirty="0">
                <a:solidFill>
                  <a:schemeClr val="hlink"/>
                </a:solidFill>
              </a:rPr>
            </a:br>
            <a:endParaRPr lang="en-US" altLang="en-US" sz="1800" b="0" i="1" dirty="0">
              <a:solidFill>
                <a:schemeClr val="hlink"/>
              </a:solidFill>
            </a:endParaRPr>
          </a:p>
        </p:txBody>
      </p:sp>
      <p:pic>
        <p:nvPicPr>
          <p:cNvPr id="2" name="Online Media 1" descr="Mod7slide1 shortened.m4a">
            <a:hlinkClick r:id="" action="ppaction://media"/>
            <a:extLst>
              <a:ext uri="{FF2B5EF4-FFF2-40B4-BE49-F238E27FC236}">
                <a16:creationId xmlns:a16="http://schemas.microsoft.com/office/drawing/2014/main" id="{1E519A24-5961-7746-A203-0D685C293D6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905000" y="33944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F3416B40-A2CD-224E-B94D-2FEC16221E2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07E0FA30-668D-3F49-A895-FC5E781B4205}" type="slidenum">
              <a:rPr lang="en-AU" altLang="en-US" sz="1400"/>
              <a:pPr/>
              <a:t>10</a:t>
            </a:fld>
            <a:endParaRPr lang="en-AU" altLang="en-US" sz="1400"/>
          </a:p>
        </p:txBody>
      </p:sp>
      <p:pic>
        <p:nvPicPr>
          <p:cNvPr id="12291" name="Picture 5">
            <a:extLst>
              <a:ext uri="{FF2B5EF4-FFF2-40B4-BE49-F238E27FC236}">
                <a16:creationId xmlns:a16="http://schemas.microsoft.com/office/drawing/2014/main" id="{F8F5ED85-40C6-6A44-866D-C85C866C0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057400"/>
            <a:ext cx="7239000" cy="30226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292" name="Rectangle 2">
            <a:extLst>
              <a:ext uri="{FF2B5EF4-FFF2-40B4-BE49-F238E27FC236}">
                <a16:creationId xmlns:a16="http://schemas.microsoft.com/office/drawing/2014/main" id="{F8DA009F-FCF4-944B-B722-9F6A83B46404}"/>
              </a:ext>
            </a:extLst>
          </p:cNvPr>
          <p:cNvSpPr>
            <a:spLocks noGrp="1" noChangeArrowheads="1"/>
          </p:cNvSpPr>
          <p:nvPr>
            <p:ph type="title" idx="4294967295"/>
          </p:nvPr>
        </p:nvSpPr>
        <p:spPr>
          <a:noFill/>
        </p:spPr>
        <p:txBody>
          <a:bodyPr/>
          <a:lstStyle/>
          <a:p>
            <a:pPr eaLnBrk="1" hangingPunct="1"/>
            <a:r>
              <a:rPr lang="en-US" altLang="en-US"/>
              <a:t>Column Formulas – IF THEN ELSE</a:t>
            </a:r>
            <a:endParaRPr lang="en-US" altLang="en-US">
              <a:solidFill>
                <a:srgbClr val="FF0000"/>
              </a:solidFill>
            </a:endParaRPr>
          </a:p>
        </p:txBody>
      </p:sp>
      <p:sp>
        <p:nvSpPr>
          <p:cNvPr id="12293" name="Rectangle 4">
            <a:extLst>
              <a:ext uri="{FF2B5EF4-FFF2-40B4-BE49-F238E27FC236}">
                <a16:creationId xmlns:a16="http://schemas.microsoft.com/office/drawing/2014/main" id="{2412B250-00A5-1747-84A1-AF22C488B1BF}"/>
              </a:ext>
            </a:extLst>
          </p:cNvPr>
          <p:cNvSpPr>
            <a:spLocks noChangeArrowheads="1"/>
          </p:cNvSpPr>
          <p:nvPr/>
        </p:nvSpPr>
        <p:spPr bwMode="auto">
          <a:xfrm>
            <a:off x="1676400" y="1066800"/>
            <a:ext cx="4876800" cy="914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The result will be either the ORDER_TOTAL_AMOUNT or 0.</a:t>
            </a:r>
          </a:p>
        </p:txBody>
      </p:sp>
      <p:sp>
        <p:nvSpPr>
          <p:cNvPr id="1648649" name="Rectangle 9">
            <a:extLst>
              <a:ext uri="{FF2B5EF4-FFF2-40B4-BE49-F238E27FC236}">
                <a16:creationId xmlns:a16="http://schemas.microsoft.com/office/drawing/2014/main" id="{AF5DE9B9-C166-8149-B643-29F629DCEC6D}"/>
              </a:ext>
            </a:extLst>
          </p:cNvPr>
          <p:cNvSpPr>
            <a:spLocks noChangeArrowheads="1"/>
          </p:cNvSpPr>
          <p:nvPr/>
        </p:nvSpPr>
        <p:spPr bwMode="auto">
          <a:xfrm>
            <a:off x="2819400" y="2641600"/>
            <a:ext cx="76200" cy="762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648650" name="Rectangle 10">
            <a:extLst>
              <a:ext uri="{FF2B5EF4-FFF2-40B4-BE49-F238E27FC236}">
                <a16:creationId xmlns:a16="http://schemas.microsoft.com/office/drawing/2014/main" id="{F42922E9-8246-CF43-ADA7-74E486190A96}"/>
              </a:ext>
            </a:extLst>
          </p:cNvPr>
          <p:cNvSpPr>
            <a:spLocks noChangeArrowheads="1"/>
          </p:cNvSpPr>
          <p:nvPr/>
        </p:nvSpPr>
        <p:spPr bwMode="auto">
          <a:xfrm>
            <a:off x="1841500" y="2844800"/>
            <a:ext cx="76200" cy="762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cxnSp>
        <p:nvCxnSpPr>
          <p:cNvPr id="12296" name="AutoShape 11">
            <a:extLst>
              <a:ext uri="{FF2B5EF4-FFF2-40B4-BE49-F238E27FC236}">
                <a16:creationId xmlns:a16="http://schemas.microsoft.com/office/drawing/2014/main" id="{580E9B6F-BBC5-154C-A5D0-B0A5537E4155}"/>
              </a:ext>
            </a:extLst>
          </p:cNvPr>
          <p:cNvCxnSpPr>
            <a:cxnSpLocks noChangeShapeType="1"/>
            <a:stCxn id="12293" idx="2"/>
            <a:endCxn id="1648656" idx="3"/>
          </p:cNvCxnSpPr>
          <p:nvPr/>
        </p:nvCxnSpPr>
        <p:spPr bwMode="auto">
          <a:xfrm rot="5400000">
            <a:off x="3112294" y="1626394"/>
            <a:ext cx="633412" cy="1371600"/>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cxnSp>
        <p:nvCxnSpPr>
          <p:cNvPr id="12297" name="AutoShape 12">
            <a:extLst>
              <a:ext uri="{FF2B5EF4-FFF2-40B4-BE49-F238E27FC236}">
                <a16:creationId xmlns:a16="http://schemas.microsoft.com/office/drawing/2014/main" id="{500084D3-32E7-FD41-B947-E2EC429B9399}"/>
              </a:ext>
            </a:extLst>
          </p:cNvPr>
          <p:cNvCxnSpPr>
            <a:cxnSpLocks noChangeShapeType="1"/>
            <a:stCxn id="12293" idx="2"/>
            <a:endCxn id="1648657" idx="3"/>
          </p:cNvCxnSpPr>
          <p:nvPr/>
        </p:nvCxnSpPr>
        <p:spPr bwMode="auto">
          <a:xfrm rot="5400000">
            <a:off x="2540794" y="1283494"/>
            <a:ext cx="862012" cy="2286000"/>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648656" name="Rectangle 16">
            <a:extLst>
              <a:ext uri="{FF2B5EF4-FFF2-40B4-BE49-F238E27FC236}">
                <a16:creationId xmlns:a16="http://schemas.microsoft.com/office/drawing/2014/main" id="{6A93E521-DF6A-8B40-B0EB-E33794DFCDE7}"/>
              </a:ext>
            </a:extLst>
          </p:cNvPr>
          <p:cNvSpPr>
            <a:spLocks noChangeArrowheads="1"/>
          </p:cNvSpPr>
          <p:nvPr/>
        </p:nvSpPr>
        <p:spPr bwMode="auto">
          <a:xfrm>
            <a:off x="2590800" y="2590800"/>
            <a:ext cx="152400" cy="762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648657" name="Rectangle 17">
            <a:extLst>
              <a:ext uri="{FF2B5EF4-FFF2-40B4-BE49-F238E27FC236}">
                <a16:creationId xmlns:a16="http://schemas.microsoft.com/office/drawing/2014/main" id="{0F082CE3-B82F-294D-B2DB-02B8426BB439}"/>
              </a:ext>
            </a:extLst>
          </p:cNvPr>
          <p:cNvSpPr>
            <a:spLocks noChangeArrowheads="1"/>
          </p:cNvSpPr>
          <p:nvPr/>
        </p:nvSpPr>
        <p:spPr bwMode="auto">
          <a:xfrm>
            <a:off x="1676400" y="2819400"/>
            <a:ext cx="152400" cy="762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pic>
        <p:nvPicPr>
          <p:cNvPr id="2" name="Online Media 1" descr="Mod7slide10.mp3">
            <a:hlinkClick r:id="" action="ppaction://media"/>
            <a:extLst>
              <a:ext uri="{FF2B5EF4-FFF2-40B4-BE49-F238E27FC236}">
                <a16:creationId xmlns:a16="http://schemas.microsoft.com/office/drawing/2014/main" id="{D0158A65-4715-0649-8747-B34BF9FDC79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 y="31623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
            <a:extLst>
              <a:ext uri="{FF2B5EF4-FFF2-40B4-BE49-F238E27FC236}">
                <a16:creationId xmlns:a16="http://schemas.microsoft.com/office/drawing/2014/main" id="{879367C3-EF2B-6746-8D13-8D90B627398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0E763DD-0876-404D-B80A-6C07FE6673DD}" type="slidenum">
              <a:rPr lang="en-AU" altLang="en-US" sz="1400"/>
              <a:pPr/>
              <a:t>11</a:t>
            </a:fld>
            <a:endParaRPr lang="en-AU" altLang="en-US" sz="1400"/>
          </a:p>
        </p:txBody>
      </p:sp>
      <p:sp>
        <p:nvSpPr>
          <p:cNvPr id="13315" name="Rectangle 2">
            <a:extLst>
              <a:ext uri="{FF2B5EF4-FFF2-40B4-BE49-F238E27FC236}">
                <a16:creationId xmlns:a16="http://schemas.microsoft.com/office/drawing/2014/main" id="{378F7567-2C7E-BB4B-AB9D-07B79FE00FEF}"/>
              </a:ext>
            </a:extLst>
          </p:cNvPr>
          <p:cNvSpPr>
            <a:spLocks noGrp="1" noChangeArrowheads="1"/>
          </p:cNvSpPr>
          <p:nvPr>
            <p:ph type="title" idx="4294967295"/>
          </p:nvPr>
        </p:nvSpPr>
        <p:spPr>
          <a:noFill/>
        </p:spPr>
        <p:txBody>
          <a:bodyPr/>
          <a:lstStyle/>
          <a:p>
            <a:pPr eaLnBrk="1" hangingPunct="1"/>
            <a:r>
              <a:rPr lang="en-US" altLang="en-US"/>
              <a:t>Alternative IF THEN ELSE Constructs</a:t>
            </a:r>
          </a:p>
        </p:txBody>
      </p:sp>
      <p:sp>
        <p:nvSpPr>
          <p:cNvPr id="13316" name="Rectangle 11">
            <a:extLst>
              <a:ext uri="{FF2B5EF4-FFF2-40B4-BE49-F238E27FC236}">
                <a16:creationId xmlns:a16="http://schemas.microsoft.com/office/drawing/2014/main" id="{476008A2-CCA2-A649-9FBE-E58F5F267888}"/>
              </a:ext>
            </a:extLst>
          </p:cNvPr>
          <p:cNvSpPr>
            <a:spLocks noChangeArrowheads="1"/>
          </p:cNvSpPr>
          <p:nvPr/>
        </p:nvSpPr>
        <p:spPr bwMode="auto">
          <a:xfrm>
            <a:off x="2438400" y="1066800"/>
            <a:ext cx="4025900" cy="12049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tabLst>
                <a:tab pos="228600" algn="l"/>
              </a:tabLst>
              <a:defRPr sz="2200">
                <a:solidFill>
                  <a:schemeClr val="hlink"/>
                </a:solidFill>
                <a:latin typeface="Arial" panose="020B0604020202020204" pitchFamily="34" charset="0"/>
              </a:defRPr>
            </a:lvl1pPr>
            <a:lvl2pPr marL="742950" indent="-285750" eaLnBrk="0" hangingPunct="0">
              <a:tabLst>
                <a:tab pos="228600" algn="l"/>
              </a:tabLst>
              <a:defRPr sz="2200">
                <a:solidFill>
                  <a:schemeClr val="hlink"/>
                </a:solidFill>
                <a:latin typeface="Arial" panose="020B0604020202020204" pitchFamily="34" charset="0"/>
              </a:defRPr>
            </a:lvl2pPr>
            <a:lvl3pPr marL="1143000" indent="-228600" eaLnBrk="0" hangingPunct="0">
              <a:tabLst>
                <a:tab pos="228600" algn="l"/>
              </a:tabLst>
              <a:defRPr sz="2200">
                <a:solidFill>
                  <a:schemeClr val="hlink"/>
                </a:solidFill>
                <a:latin typeface="Arial" panose="020B0604020202020204" pitchFamily="34" charset="0"/>
              </a:defRPr>
            </a:lvl3pPr>
            <a:lvl4pPr marL="1600200" indent="-228600" eaLnBrk="0" hangingPunct="0">
              <a:tabLst>
                <a:tab pos="228600" algn="l"/>
              </a:tabLst>
              <a:defRPr sz="2200">
                <a:solidFill>
                  <a:schemeClr val="hlink"/>
                </a:solidFill>
                <a:latin typeface="Arial" panose="020B0604020202020204" pitchFamily="34" charset="0"/>
              </a:defRPr>
            </a:lvl4pPr>
            <a:lvl5pPr marL="2057400" indent="-228600" eaLnBrk="0" hangingPunct="0">
              <a:tabLst>
                <a:tab pos="228600" algn="l"/>
              </a:tabLst>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9pPr>
          </a:lstStyle>
          <a:p>
            <a:pPr eaLnBrk="1" hangingPunct="1"/>
            <a:r>
              <a:rPr lang="en-US" altLang="en-US" sz="1600"/>
              <a:t>IF</a:t>
            </a:r>
            <a:r>
              <a:rPr lang="en-US" altLang="en-US" sz="1600">
                <a:solidFill>
                  <a:schemeClr val="tx1"/>
                </a:solidFill>
              </a:rPr>
              <a:t> ({CUSTOMER_ID}&gt;“</a:t>
            </a:r>
            <a:r>
              <a:rPr lang="en-US" altLang="en-US" sz="1600">
                <a:solidFill>
                  <a:srgbClr val="FF3399"/>
                </a:solidFill>
              </a:rPr>
              <a:t>00000000</a:t>
            </a:r>
            <a:r>
              <a:rPr lang="en-US" altLang="en-US" sz="1600">
                <a:solidFill>
                  <a:schemeClr val="tx1"/>
                </a:solidFill>
              </a:rPr>
              <a:t>") </a:t>
            </a:r>
            <a:r>
              <a:rPr lang="en-US" altLang="en-US" sz="1600"/>
              <a:t>THEN</a:t>
            </a:r>
          </a:p>
          <a:p>
            <a:pPr eaLnBrk="1" hangingPunct="1"/>
            <a:r>
              <a:rPr lang="en-US" altLang="en-US" sz="1600">
                <a:solidFill>
                  <a:schemeClr val="tx1"/>
                </a:solidFill>
              </a:rPr>
              <a:t>	</a:t>
            </a:r>
            <a:r>
              <a:rPr lang="en-US" altLang="en-US" sz="1600"/>
              <a:t>COLUMN </a:t>
            </a:r>
            <a:r>
              <a:rPr lang="en-US" altLang="en-US" sz="1600">
                <a:solidFill>
                  <a:schemeClr val="tx1"/>
                </a:solidFill>
              </a:rPr>
              <a:t>= ORDER_TOTAL_AMOUNT</a:t>
            </a:r>
            <a:endParaRPr lang="en-US" altLang="en-US" sz="1600"/>
          </a:p>
          <a:p>
            <a:pPr eaLnBrk="1" hangingPunct="1"/>
            <a:r>
              <a:rPr lang="en-US" altLang="en-US" sz="1600"/>
              <a:t>ELSE</a:t>
            </a:r>
          </a:p>
          <a:p>
            <a:pPr eaLnBrk="1" hangingPunct="1"/>
            <a:r>
              <a:rPr lang="en-US" altLang="en-US" sz="1600">
                <a:solidFill>
                  <a:schemeClr val="tx1"/>
                </a:solidFill>
              </a:rPr>
              <a:t>	</a:t>
            </a:r>
            <a:r>
              <a:rPr lang="en-US" altLang="en-US" sz="1600"/>
              <a:t>COLUMN </a:t>
            </a:r>
            <a:r>
              <a:rPr lang="en-US" altLang="en-US" sz="1600">
                <a:solidFill>
                  <a:schemeClr val="tx1"/>
                </a:solidFill>
              </a:rPr>
              <a:t>= 0</a:t>
            </a:r>
            <a:endParaRPr lang="en-US" altLang="en-US" sz="1600"/>
          </a:p>
          <a:p>
            <a:pPr eaLnBrk="1" hangingPunct="1"/>
            <a:r>
              <a:rPr lang="en-US" altLang="en-US" sz="1600"/>
              <a:t>ENDIF</a:t>
            </a:r>
          </a:p>
        </p:txBody>
      </p:sp>
      <p:sp>
        <p:nvSpPr>
          <p:cNvPr id="13317" name="Rectangle 12">
            <a:extLst>
              <a:ext uri="{FF2B5EF4-FFF2-40B4-BE49-F238E27FC236}">
                <a16:creationId xmlns:a16="http://schemas.microsoft.com/office/drawing/2014/main" id="{0F90A31D-072D-D344-9D72-B027A889E549}"/>
              </a:ext>
            </a:extLst>
          </p:cNvPr>
          <p:cNvSpPr>
            <a:spLocks noChangeArrowheads="1"/>
          </p:cNvSpPr>
          <p:nvPr/>
        </p:nvSpPr>
        <p:spPr bwMode="auto">
          <a:xfrm>
            <a:off x="2438400" y="5103813"/>
            <a:ext cx="4025900" cy="76358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tabLst>
                <a:tab pos="228600" algn="l"/>
              </a:tabLst>
              <a:defRPr sz="2200">
                <a:solidFill>
                  <a:schemeClr val="hlink"/>
                </a:solidFill>
                <a:latin typeface="Arial" panose="020B0604020202020204" pitchFamily="34" charset="0"/>
              </a:defRPr>
            </a:lvl1pPr>
            <a:lvl2pPr marL="742950" indent="-285750" eaLnBrk="0" hangingPunct="0">
              <a:tabLst>
                <a:tab pos="228600" algn="l"/>
              </a:tabLst>
              <a:defRPr sz="2200">
                <a:solidFill>
                  <a:schemeClr val="hlink"/>
                </a:solidFill>
                <a:latin typeface="Arial" panose="020B0604020202020204" pitchFamily="34" charset="0"/>
              </a:defRPr>
            </a:lvl2pPr>
            <a:lvl3pPr marL="1143000" indent="-228600" eaLnBrk="0" hangingPunct="0">
              <a:tabLst>
                <a:tab pos="228600" algn="l"/>
              </a:tabLst>
              <a:defRPr sz="2200">
                <a:solidFill>
                  <a:schemeClr val="hlink"/>
                </a:solidFill>
                <a:latin typeface="Arial" panose="020B0604020202020204" pitchFamily="34" charset="0"/>
              </a:defRPr>
            </a:lvl3pPr>
            <a:lvl4pPr marL="1600200" indent="-228600" eaLnBrk="0" hangingPunct="0">
              <a:tabLst>
                <a:tab pos="228600" algn="l"/>
              </a:tabLst>
              <a:defRPr sz="2200">
                <a:solidFill>
                  <a:schemeClr val="hlink"/>
                </a:solidFill>
                <a:latin typeface="Arial" panose="020B0604020202020204" pitchFamily="34" charset="0"/>
              </a:defRPr>
            </a:lvl4pPr>
            <a:lvl5pPr marL="2057400" indent="-228600" eaLnBrk="0" hangingPunct="0">
              <a:tabLst>
                <a:tab pos="228600" algn="l"/>
              </a:tabLst>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9pPr>
          </a:lstStyle>
          <a:p>
            <a:pPr eaLnBrk="1" hangingPunct="1"/>
            <a:r>
              <a:rPr lang="en-US" altLang="en-US" sz="1600"/>
              <a:t>IF</a:t>
            </a:r>
            <a:r>
              <a:rPr lang="en-US" altLang="en-US" sz="1600">
                <a:solidFill>
                  <a:schemeClr val="tx1"/>
                </a:solidFill>
              </a:rPr>
              <a:t> ({CUSTOMER_ID}&gt;“</a:t>
            </a:r>
            <a:r>
              <a:rPr lang="en-US" altLang="en-US" sz="1600">
                <a:solidFill>
                  <a:srgbClr val="FF3399"/>
                </a:solidFill>
              </a:rPr>
              <a:t>00000000</a:t>
            </a:r>
            <a:r>
              <a:rPr lang="en-US" altLang="en-US" sz="1600">
                <a:solidFill>
                  <a:schemeClr val="tx1"/>
                </a:solidFill>
              </a:rPr>
              <a:t>") </a:t>
            </a:r>
            <a:r>
              <a:rPr lang="en-US" altLang="en-US" sz="1600"/>
              <a:t>THEN</a:t>
            </a:r>
          </a:p>
          <a:p>
            <a:pPr eaLnBrk="1" hangingPunct="1"/>
            <a:r>
              <a:rPr lang="en-US" altLang="en-US" sz="1600">
                <a:solidFill>
                  <a:schemeClr val="tx1"/>
                </a:solidFill>
              </a:rPr>
              <a:t>	</a:t>
            </a:r>
            <a:r>
              <a:rPr lang="en-US" altLang="en-US" sz="1600"/>
              <a:t>COLUMN </a:t>
            </a:r>
            <a:r>
              <a:rPr lang="en-US" altLang="en-US" sz="1600">
                <a:solidFill>
                  <a:schemeClr val="tx1"/>
                </a:solidFill>
              </a:rPr>
              <a:t>= ORDER_TOTAL_AMOUNT</a:t>
            </a:r>
            <a:endParaRPr lang="en-US" altLang="en-US" sz="1600"/>
          </a:p>
          <a:p>
            <a:pPr eaLnBrk="1" hangingPunct="1"/>
            <a:r>
              <a:rPr lang="en-US" altLang="en-US" sz="1600"/>
              <a:t>ENDIF</a:t>
            </a:r>
          </a:p>
        </p:txBody>
      </p:sp>
      <p:sp>
        <p:nvSpPr>
          <p:cNvPr id="13318" name="Rectangle 14">
            <a:extLst>
              <a:ext uri="{FF2B5EF4-FFF2-40B4-BE49-F238E27FC236}">
                <a16:creationId xmlns:a16="http://schemas.microsoft.com/office/drawing/2014/main" id="{41033897-3014-6445-9D9F-79EAA060C863}"/>
              </a:ext>
            </a:extLst>
          </p:cNvPr>
          <p:cNvSpPr>
            <a:spLocks noChangeArrowheads="1"/>
          </p:cNvSpPr>
          <p:nvPr/>
        </p:nvSpPr>
        <p:spPr bwMode="auto">
          <a:xfrm>
            <a:off x="2438400" y="2667000"/>
            <a:ext cx="4025900" cy="9842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tabLst>
                <a:tab pos="228600" algn="l"/>
              </a:tabLst>
              <a:defRPr sz="2200">
                <a:solidFill>
                  <a:schemeClr val="hlink"/>
                </a:solidFill>
                <a:latin typeface="Arial" panose="020B0604020202020204" pitchFamily="34" charset="0"/>
              </a:defRPr>
            </a:lvl1pPr>
            <a:lvl2pPr marL="742950" indent="-285750" eaLnBrk="0" hangingPunct="0">
              <a:tabLst>
                <a:tab pos="228600" algn="l"/>
              </a:tabLst>
              <a:defRPr sz="2200">
                <a:solidFill>
                  <a:schemeClr val="hlink"/>
                </a:solidFill>
                <a:latin typeface="Arial" panose="020B0604020202020204" pitchFamily="34" charset="0"/>
              </a:defRPr>
            </a:lvl2pPr>
            <a:lvl3pPr marL="1143000" indent="-228600" eaLnBrk="0" hangingPunct="0">
              <a:tabLst>
                <a:tab pos="228600" algn="l"/>
              </a:tabLst>
              <a:defRPr sz="2200">
                <a:solidFill>
                  <a:schemeClr val="hlink"/>
                </a:solidFill>
                <a:latin typeface="Arial" panose="020B0604020202020204" pitchFamily="34" charset="0"/>
              </a:defRPr>
            </a:lvl3pPr>
            <a:lvl4pPr marL="1600200" indent="-228600" eaLnBrk="0" hangingPunct="0">
              <a:tabLst>
                <a:tab pos="228600" algn="l"/>
              </a:tabLst>
              <a:defRPr sz="2200">
                <a:solidFill>
                  <a:schemeClr val="hlink"/>
                </a:solidFill>
                <a:latin typeface="Arial" panose="020B0604020202020204" pitchFamily="34" charset="0"/>
              </a:defRPr>
            </a:lvl4pPr>
            <a:lvl5pPr marL="2057400" indent="-228600" eaLnBrk="0" hangingPunct="0">
              <a:tabLst>
                <a:tab pos="228600" algn="l"/>
              </a:tabLst>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tabLst>
                <a:tab pos="228600" algn="l"/>
              </a:tabLst>
              <a:defRPr sz="2200">
                <a:solidFill>
                  <a:schemeClr val="hlink"/>
                </a:solidFill>
                <a:latin typeface="Arial" panose="020B0604020202020204" pitchFamily="34" charset="0"/>
              </a:defRPr>
            </a:lvl9pPr>
          </a:lstStyle>
          <a:p>
            <a:pPr eaLnBrk="1" hangingPunct="1"/>
            <a:r>
              <a:rPr lang="en-US" altLang="en-US" sz="1600"/>
              <a:t>COLUMN </a:t>
            </a:r>
            <a:r>
              <a:rPr lang="en-US" altLang="en-US" sz="1600">
                <a:solidFill>
                  <a:schemeClr val="tx1"/>
                </a:solidFill>
              </a:rPr>
              <a:t>= 0</a:t>
            </a:r>
            <a:endParaRPr lang="en-US" altLang="en-US" sz="1000"/>
          </a:p>
          <a:p>
            <a:pPr eaLnBrk="1" hangingPunct="1"/>
            <a:r>
              <a:rPr lang="en-US" altLang="en-US" sz="1600"/>
              <a:t>IF</a:t>
            </a:r>
            <a:r>
              <a:rPr lang="en-US" altLang="en-US" sz="1600">
                <a:solidFill>
                  <a:schemeClr val="tx1"/>
                </a:solidFill>
              </a:rPr>
              <a:t> ({CUSTOMER_ID}&gt;“</a:t>
            </a:r>
            <a:r>
              <a:rPr lang="en-US" altLang="en-US" sz="1600">
                <a:solidFill>
                  <a:srgbClr val="FF3399"/>
                </a:solidFill>
              </a:rPr>
              <a:t>00000000</a:t>
            </a:r>
            <a:r>
              <a:rPr lang="en-US" altLang="en-US" sz="1600">
                <a:solidFill>
                  <a:schemeClr val="tx1"/>
                </a:solidFill>
              </a:rPr>
              <a:t>") </a:t>
            </a:r>
            <a:r>
              <a:rPr lang="en-US" altLang="en-US" sz="1600"/>
              <a:t>THEN</a:t>
            </a:r>
          </a:p>
          <a:p>
            <a:pPr eaLnBrk="1" hangingPunct="1"/>
            <a:r>
              <a:rPr lang="en-US" altLang="en-US" sz="1600">
                <a:solidFill>
                  <a:schemeClr val="tx1"/>
                </a:solidFill>
              </a:rPr>
              <a:t>	</a:t>
            </a:r>
            <a:r>
              <a:rPr lang="en-US" altLang="en-US" sz="1600"/>
              <a:t>COLUMN </a:t>
            </a:r>
            <a:r>
              <a:rPr lang="en-US" altLang="en-US" sz="1600">
                <a:solidFill>
                  <a:schemeClr val="tx1"/>
                </a:solidFill>
              </a:rPr>
              <a:t>= ORDER_TOTAL_AMOUNT</a:t>
            </a:r>
            <a:endParaRPr lang="en-US" altLang="en-US" sz="1600"/>
          </a:p>
          <a:p>
            <a:pPr eaLnBrk="1" hangingPunct="1"/>
            <a:r>
              <a:rPr lang="en-US" altLang="en-US" sz="1600"/>
              <a:t>ENDIF</a:t>
            </a:r>
          </a:p>
        </p:txBody>
      </p:sp>
      <p:sp>
        <p:nvSpPr>
          <p:cNvPr id="13319" name="Rectangle 3">
            <a:extLst>
              <a:ext uri="{FF2B5EF4-FFF2-40B4-BE49-F238E27FC236}">
                <a16:creationId xmlns:a16="http://schemas.microsoft.com/office/drawing/2014/main" id="{274865DD-7D66-4A4D-8A7D-077A53CDFC2F}"/>
              </a:ext>
            </a:extLst>
          </p:cNvPr>
          <p:cNvSpPr>
            <a:spLocks noChangeArrowheads="1"/>
          </p:cNvSpPr>
          <p:nvPr/>
        </p:nvSpPr>
        <p:spPr bwMode="auto">
          <a:xfrm>
            <a:off x="2438400" y="3886200"/>
            <a:ext cx="4038600" cy="9144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The item below is NOT a recommended construct. Results are unpredictable.</a:t>
            </a:r>
          </a:p>
        </p:txBody>
      </p:sp>
      <p:sp>
        <p:nvSpPr>
          <p:cNvPr id="13320" name="Line 16">
            <a:extLst>
              <a:ext uri="{FF2B5EF4-FFF2-40B4-BE49-F238E27FC236}">
                <a16:creationId xmlns:a16="http://schemas.microsoft.com/office/drawing/2014/main" id="{B0B5E539-3224-D64A-AAA9-1F2F48A8404A}"/>
              </a:ext>
            </a:extLst>
          </p:cNvPr>
          <p:cNvSpPr>
            <a:spLocks noChangeShapeType="1"/>
          </p:cNvSpPr>
          <p:nvPr/>
        </p:nvSpPr>
        <p:spPr bwMode="auto">
          <a:xfrm>
            <a:off x="4114800" y="4800600"/>
            <a:ext cx="0" cy="3048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pic>
        <p:nvPicPr>
          <p:cNvPr id="2" name="Online Media 1" descr="Mod7slide11.mp3">
            <a:hlinkClick r:id="" action="ppaction://media"/>
            <a:extLst>
              <a:ext uri="{FF2B5EF4-FFF2-40B4-BE49-F238E27FC236}">
                <a16:creationId xmlns:a16="http://schemas.microsoft.com/office/drawing/2014/main" id="{8987CA5A-F539-994E-A54E-14C643D0A1B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0600" y="34290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a:extLst>
              <a:ext uri="{FF2B5EF4-FFF2-40B4-BE49-F238E27FC236}">
                <a16:creationId xmlns:a16="http://schemas.microsoft.com/office/drawing/2014/main" id="{16C8926D-B82D-0744-AB88-790A1E6C414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7FBC315-AD65-A749-A7B4-2F8D58279ACB}" type="slidenum">
              <a:rPr lang="en-AU" altLang="en-US" sz="1400"/>
              <a:pPr/>
              <a:t>12</a:t>
            </a:fld>
            <a:endParaRPr lang="en-AU" altLang="en-US" sz="1400"/>
          </a:p>
        </p:txBody>
      </p:sp>
      <p:sp>
        <p:nvSpPr>
          <p:cNvPr id="14339" name="Rectangle 2">
            <a:extLst>
              <a:ext uri="{FF2B5EF4-FFF2-40B4-BE49-F238E27FC236}">
                <a16:creationId xmlns:a16="http://schemas.microsoft.com/office/drawing/2014/main" id="{D793B354-3CBF-A749-9602-363F57A37736}"/>
              </a:ext>
            </a:extLst>
          </p:cNvPr>
          <p:cNvSpPr>
            <a:spLocks noGrp="1" noChangeArrowheads="1"/>
          </p:cNvSpPr>
          <p:nvPr>
            <p:ph type="title" idx="4294967295"/>
          </p:nvPr>
        </p:nvSpPr>
        <p:spPr>
          <a:noFill/>
        </p:spPr>
        <p:txBody>
          <a:bodyPr/>
          <a:lstStyle/>
          <a:p>
            <a:pPr eaLnBrk="1" hangingPunct="1"/>
            <a:r>
              <a:rPr lang="en-US" altLang="en-US"/>
              <a:t>Column Formulas – Function</a:t>
            </a:r>
          </a:p>
        </p:txBody>
      </p:sp>
      <p:pic>
        <p:nvPicPr>
          <p:cNvPr id="14340" name="Picture 3">
            <a:extLst>
              <a:ext uri="{FF2B5EF4-FFF2-40B4-BE49-F238E27FC236}">
                <a16:creationId xmlns:a16="http://schemas.microsoft.com/office/drawing/2014/main" id="{1BD44DE9-217B-7B40-B40B-AA1CDF91939D}"/>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50" y="762000"/>
            <a:ext cx="7600950" cy="53816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1" name="Rectangle 4">
            <a:extLst>
              <a:ext uri="{FF2B5EF4-FFF2-40B4-BE49-F238E27FC236}">
                <a16:creationId xmlns:a16="http://schemas.microsoft.com/office/drawing/2014/main" id="{4059C3C3-60DA-F143-B951-ABDB59251D6E}"/>
              </a:ext>
            </a:extLst>
          </p:cNvPr>
          <p:cNvSpPr>
            <a:spLocks noChangeArrowheads="1"/>
          </p:cNvSpPr>
          <p:nvPr/>
        </p:nvSpPr>
        <p:spPr bwMode="auto">
          <a:xfrm>
            <a:off x="5105400" y="1066800"/>
            <a:ext cx="2667000" cy="5105400"/>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7slide12.mp3">
            <a:hlinkClick r:id="" action="ppaction://media"/>
            <a:extLst>
              <a:ext uri="{FF2B5EF4-FFF2-40B4-BE49-F238E27FC236}">
                <a16:creationId xmlns:a16="http://schemas.microsoft.com/office/drawing/2014/main" id="{AEB5CF21-6ECA-624F-B7A5-037BD54196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9694" y="32131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B5426A38-F32B-A84F-8FBB-38CD8CEF602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6E35247-FAB5-9740-B5A0-9C88D1DF70FA}" type="slidenum">
              <a:rPr lang="en-AU" altLang="en-US" sz="1400"/>
              <a:pPr/>
              <a:t>13</a:t>
            </a:fld>
            <a:endParaRPr lang="en-AU" altLang="en-US" sz="1400"/>
          </a:p>
        </p:txBody>
      </p:sp>
      <p:sp>
        <p:nvSpPr>
          <p:cNvPr id="15363" name="Rectangle 2">
            <a:extLst>
              <a:ext uri="{FF2B5EF4-FFF2-40B4-BE49-F238E27FC236}">
                <a16:creationId xmlns:a16="http://schemas.microsoft.com/office/drawing/2014/main" id="{36A088E2-5287-E144-865E-F92A6AB0CC7F}"/>
              </a:ext>
            </a:extLst>
          </p:cNvPr>
          <p:cNvSpPr>
            <a:spLocks noGrp="1" noChangeArrowheads="1"/>
          </p:cNvSpPr>
          <p:nvPr>
            <p:ph type="title" idx="4294967295"/>
          </p:nvPr>
        </p:nvSpPr>
        <p:spPr>
          <a:noFill/>
        </p:spPr>
        <p:txBody>
          <a:bodyPr/>
          <a:lstStyle/>
          <a:p>
            <a:pPr eaLnBrk="1" hangingPunct="1"/>
            <a:r>
              <a:rPr lang="en-US" altLang="en-US"/>
              <a:t>Column Formulas – Column Value Reassignment</a:t>
            </a:r>
          </a:p>
        </p:txBody>
      </p:sp>
      <p:pic>
        <p:nvPicPr>
          <p:cNvPr id="15364" name="Picture 10">
            <a:extLst>
              <a:ext uri="{FF2B5EF4-FFF2-40B4-BE49-F238E27FC236}">
                <a16:creationId xmlns:a16="http://schemas.microsoft.com/office/drawing/2014/main" id="{36B1DEE7-740B-DE4D-8A71-5315D23DAFA0}"/>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838200"/>
            <a:ext cx="7058025" cy="4191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5" name="Rectangle 11">
            <a:extLst>
              <a:ext uri="{FF2B5EF4-FFF2-40B4-BE49-F238E27FC236}">
                <a16:creationId xmlns:a16="http://schemas.microsoft.com/office/drawing/2014/main" id="{5C1ABC28-F3E4-0341-AFAE-476A08BDC2D7}"/>
              </a:ext>
            </a:extLst>
          </p:cNvPr>
          <p:cNvSpPr>
            <a:spLocks noChangeArrowheads="1"/>
          </p:cNvSpPr>
          <p:nvPr/>
        </p:nvSpPr>
        <p:spPr bwMode="auto">
          <a:xfrm>
            <a:off x="3048000" y="4495800"/>
            <a:ext cx="2590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15366" name="AutoShape 20">
            <a:extLst>
              <a:ext uri="{FF2B5EF4-FFF2-40B4-BE49-F238E27FC236}">
                <a16:creationId xmlns:a16="http://schemas.microsoft.com/office/drawing/2014/main" id="{385254C0-ABC4-1649-A3C7-1DF21BF80C0C}"/>
              </a:ext>
            </a:extLst>
          </p:cNvPr>
          <p:cNvCxnSpPr>
            <a:cxnSpLocks noChangeShapeType="1"/>
            <a:stCxn id="15367" idx="0"/>
            <a:endCxn id="15365" idx="0"/>
          </p:cNvCxnSpPr>
          <p:nvPr/>
        </p:nvCxnSpPr>
        <p:spPr bwMode="auto">
          <a:xfrm rot="5400000" flipH="1">
            <a:off x="5229225" y="3595688"/>
            <a:ext cx="19050" cy="1790700"/>
          </a:xfrm>
          <a:prstGeom prst="bentConnector3">
            <a:avLst>
              <a:gd name="adj1" fmla="val 1225000"/>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5367" name="Rectangle 14">
            <a:extLst>
              <a:ext uri="{FF2B5EF4-FFF2-40B4-BE49-F238E27FC236}">
                <a16:creationId xmlns:a16="http://schemas.microsoft.com/office/drawing/2014/main" id="{CD411E9C-730B-9049-92C9-F7E5440012FC}"/>
              </a:ext>
            </a:extLst>
          </p:cNvPr>
          <p:cNvSpPr>
            <a:spLocks noChangeArrowheads="1"/>
          </p:cNvSpPr>
          <p:nvPr/>
        </p:nvSpPr>
        <p:spPr bwMode="auto">
          <a:xfrm>
            <a:off x="5715000" y="4514850"/>
            <a:ext cx="838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368" name="Rectangle 3">
            <a:extLst>
              <a:ext uri="{FF2B5EF4-FFF2-40B4-BE49-F238E27FC236}">
                <a16:creationId xmlns:a16="http://schemas.microsoft.com/office/drawing/2014/main" id="{DCEE7657-8031-3B42-B503-0B2998A75B0A}"/>
              </a:ext>
            </a:extLst>
          </p:cNvPr>
          <p:cNvSpPr>
            <a:spLocks noChangeArrowheads="1"/>
          </p:cNvSpPr>
          <p:nvPr/>
        </p:nvSpPr>
        <p:spPr bwMode="auto">
          <a:xfrm>
            <a:off x="4533900" y="5334000"/>
            <a:ext cx="3200400" cy="6858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Column 6 can assign </a:t>
            </a:r>
          </a:p>
          <a:p>
            <a:pPr>
              <a:lnSpc>
                <a:spcPct val="100000"/>
              </a:lnSpc>
              <a:spcAft>
                <a:spcPct val="10000"/>
              </a:spcAft>
              <a:buClr>
                <a:schemeClr val="tx1"/>
              </a:buClr>
              <a:buFont typeface="Wingdings" pitchFamily="2" charset="2"/>
              <a:buNone/>
            </a:pPr>
            <a:r>
              <a:rPr lang="en-US" altLang="en-US" sz="1800">
                <a:solidFill>
                  <a:srgbClr val="3366FF"/>
                </a:solidFill>
              </a:rPr>
              <a:t>values to columns 4 and 5.</a:t>
            </a:r>
          </a:p>
        </p:txBody>
      </p:sp>
      <p:cxnSp>
        <p:nvCxnSpPr>
          <p:cNvPr id="15369" name="AutoShape 20">
            <a:extLst>
              <a:ext uri="{FF2B5EF4-FFF2-40B4-BE49-F238E27FC236}">
                <a16:creationId xmlns:a16="http://schemas.microsoft.com/office/drawing/2014/main" id="{E001AC62-34A0-8F49-8325-BB558066EADF}"/>
              </a:ext>
            </a:extLst>
          </p:cNvPr>
          <p:cNvCxnSpPr>
            <a:cxnSpLocks noChangeShapeType="1"/>
          </p:cNvCxnSpPr>
          <p:nvPr/>
        </p:nvCxnSpPr>
        <p:spPr bwMode="auto">
          <a:xfrm rot="-5400000">
            <a:off x="5912643" y="5060157"/>
            <a:ext cx="519113" cy="0"/>
          </a:xfrm>
          <a:prstGeom prst="straightConnector1">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cxnSp>
      <p:pic>
        <p:nvPicPr>
          <p:cNvPr id="2" name="Online Media 1" descr="Mod7slide13.mp3">
            <a:hlinkClick r:id="" action="ppaction://media"/>
            <a:extLst>
              <a:ext uri="{FF2B5EF4-FFF2-40B4-BE49-F238E27FC236}">
                <a16:creationId xmlns:a16="http://schemas.microsoft.com/office/drawing/2014/main" id="{3AB1F763-2E5F-0846-AC69-F5DF190F4F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28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id="{062D3DE5-B1A4-4F44-894C-2DA37A219A3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7BB5AD44-B887-744A-8B13-C904B2B3887E}" type="slidenum">
              <a:rPr lang="en-AU" altLang="en-US" sz="1400"/>
              <a:pPr/>
              <a:t>14</a:t>
            </a:fld>
            <a:endParaRPr lang="en-AU" altLang="en-US" sz="1400"/>
          </a:p>
        </p:txBody>
      </p:sp>
      <p:sp>
        <p:nvSpPr>
          <p:cNvPr id="16387" name="Rectangle 2">
            <a:extLst>
              <a:ext uri="{FF2B5EF4-FFF2-40B4-BE49-F238E27FC236}">
                <a16:creationId xmlns:a16="http://schemas.microsoft.com/office/drawing/2014/main" id="{0EF972BE-4DEE-B94A-BC80-67013C9E4C33}"/>
              </a:ext>
            </a:extLst>
          </p:cNvPr>
          <p:cNvSpPr>
            <a:spLocks noGrp="1" noChangeArrowheads="1"/>
          </p:cNvSpPr>
          <p:nvPr>
            <p:ph type="title" idx="4294967295"/>
          </p:nvPr>
        </p:nvSpPr>
        <p:spPr>
          <a:noFill/>
        </p:spPr>
        <p:txBody>
          <a:bodyPr/>
          <a:lstStyle/>
          <a:p>
            <a:pPr eaLnBrk="1" hangingPunct="1"/>
            <a:r>
              <a:rPr lang="en-US" altLang="en-US"/>
              <a:t>Column Formulas – Column Value Reassignment</a:t>
            </a:r>
          </a:p>
        </p:txBody>
      </p:sp>
      <p:pic>
        <p:nvPicPr>
          <p:cNvPr id="16388" name="Picture 3">
            <a:extLst>
              <a:ext uri="{FF2B5EF4-FFF2-40B4-BE49-F238E27FC236}">
                <a16:creationId xmlns:a16="http://schemas.microsoft.com/office/drawing/2014/main" id="{1630726A-0202-8843-9C25-BCB1707FA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925" y="1219200"/>
            <a:ext cx="7381875" cy="32385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89" name="Rectangle 4">
            <a:extLst>
              <a:ext uri="{FF2B5EF4-FFF2-40B4-BE49-F238E27FC236}">
                <a16:creationId xmlns:a16="http://schemas.microsoft.com/office/drawing/2014/main" id="{C83D72DB-6AA5-3846-AF66-BB0414B6C618}"/>
              </a:ext>
            </a:extLst>
          </p:cNvPr>
          <p:cNvSpPr>
            <a:spLocks noChangeArrowheads="1"/>
          </p:cNvSpPr>
          <p:nvPr/>
        </p:nvSpPr>
        <p:spPr bwMode="auto">
          <a:xfrm>
            <a:off x="923925" y="2667000"/>
            <a:ext cx="10668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390" name="Rectangle 3">
            <a:extLst>
              <a:ext uri="{FF2B5EF4-FFF2-40B4-BE49-F238E27FC236}">
                <a16:creationId xmlns:a16="http://schemas.microsoft.com/office/drawing/2014/main" id="{4275E2B3-DA9D-2942-873D-C9DFA77A736F}"/>
              </a:ext>
            </a:extLst>
          </p:cNvPr>
          <p:cNvSpPr>
            <a:spLocks noChangeArrowheads="1"/>
          </p:cNvSpPr>
          <p:nvPr/>
        </p:nvSpPr>
        <p:spPr bwMode="auto">
          <a:xfrm>
            <a:off x="1000125" y="4800600"/>
            <a:ext cx="2590800" cy="7620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Values are reassigned to columns 4 and 5.</a:t>
            </a:r>
          </a:p>
          <a:p>
            <a:pPr>
              <a:lnSpc>
                <a:spcPct val="100000"/>
              </a:lnSpc>
              <a:spcAft>
                <a:spcPct val="10000"/>
              </a:spcAft>
              <a:buClr>
                <a:schemeClr val="tx1"/>
              </a:buClr>
              <a:buFont typeface="Wingdings" pitchFamily="2" charset="2"/>
              <a:buNone/>
            </a:pPr>
            <a:endParaRPr lang="en-US" altLang="en-US" sz="2000">
              <a:solidFill>
                <a:srgbClr val="FF0000"/>
              </a:solidFill>
            </a:endParaRPr>
          </a:p>
        </p:txBody>
      </p:sp>
      <p:cxnSp>
        <p:nvCxnSpPr>
          <p:cNvPr id="16391" name="AutoShape 20">
            <a:extLst>
              <a:ext uri="{FF2B5EF4-FFF2-40B4-BE49-F238E27FC236}">
                <a16:creationId xmlns:a16="http://schemas.microsoft.com/office/drawing/2014/main" id="{613E2E91-5E75-B54F-86B2-B0F6A9FB1477}"/>
              </a:ext>
            </a:extLst>
          </p:cNvPr>
          <p:cNvCxnSpPr>
            <a:cxnSpLocks noChangeShapeType="1"/>
          </p:cNvCxnSpPr>
          <p:nvPr/>
        </p:nvCxnSpPr>
        <p:spPr bwMode="auto">
          <a:xfrm rot="5400000" flipH="1">
            <a:off x="873918" y="3555207"/>
            <a:ext cx="1738313" cy="723900"/>
          </a:xfrm>
          <a:prstGeom prst="bentConnector3">
            <a:avLst>
              <a:gd name="adj1" fmla="val 5041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6392" name="Rectangle 7">
            <a:extLst>
              <a:ext uri="{FF2B5EF4-FFF2-40B4-BE49-F238E27FC236}">
                <a16:creationId xmlns:a16="http://schemas.microsoft.com/office/drawing/2014/main" id="{82264501-C394-8144-9806-0A6DBA305740}"/>
              </a:ext>
            </a:extLst>
          </p:cNvPr>
          <p:cNvSpPr>
            <a:spLocks noChangeArrowheads="1"/>
          </p:cNvSpPr>
          <p:nvPr/>
        </p:nvSpPr>
        <p:spPr bwMode="auto">
          <a:xfrm>
            <a:off x="2981325" y="1809750"/>
            <a:ext cx="838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393" name="Rectangle 8">
            <a:extLst>
              <a:ext uri="{FF2B5EF4-FFF2-40B4-BE49-F238E27FC236}">
                <a16:creationId xmlns:a16="http://schemas.microsoft.com/office/drawing/2014/main" id="{900F23E7-2F21-1F43-A4C8-4CD6111387C2}"/>
              </a:ext>
            </a:extLst>
          </p:cNvPr>
          <p:cNvSpPr>
            <a:spLocks noChangeArrowheads="1"/>
          </p:cNvSpPr>
          <p:nvPr/>
        </p:nvSpPr>
        <p:spPr bwMode="auto">
          <a:xfrm>
            <a:off x="923925" y="2362200"/>
            <a:ext cx="1066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394" name="Rectangle 3">
            <a:extLst>
              <a:ext uri="{FF2B5EF4-FFF2-40B4-BE49-F238E27FC236}">
                <a16:creationId xmlns:a16="http://schemas.microsoft.com/office/drawing/2014/main" id="{513FA058-BE68-7342-ACB2-4272C4DB7CB7}"/>
              </a:ext>
            </a:extLst>
          </p:cNvPr>
          <p:cNvSpPr>
            <a:spLocks noChangeArrowheads="1"/>
          </p:cNvSpPr>
          <p:nvPr/>
        </p:nvSpPr>
        <p:spPr bwMode="auto">
          <a:xfrm>
            <a:off x="4352925" y="4800600"/>
            <a:ext cx="2590800" cy="7620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Value is assigned to column 6.</a:t>
            </a:r>
          </a:p>
        </p:txBody>
      </p:sp>
      <p:cxnSp>
        <p:nvCxnSpPr>
          <p:cNvPr id="16395" name="AutoShape 20">
            <a:extLst>
              <a:ext uri="{FF2B5EF4-FFF2-40B4-BE49-F238E27FC236}">
                <a16:creationId xmlns:a16="http://schemas.microsoft.com/office/drawing/2014/main" id="{50370AA8-198B-8C47-8607-A3D8B54C2DE9}"/>
              </a:ext>
            </a:extLst>
          </p:cNvPr>
          <p:cNvCxnSpPr>
            <a:cxnSpLocks noChangeShapeType="1"/>
          </p:cNvCxnSpPr>
          <p:nvPr/>
        </p:nvCxnSpPr>
        <p:spPr bwMode="auto">
          <a:xfrm rot="5400000" flipH="1">
            <a:off x="2536032" y="1969293"/>
            <a:ext cx="2324100" cy="3414713"/>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7slide14.mp3">
            <a:hlinkClick r:id="" action="ppaction://media"/>
            <a:extLst>
              <a:ext uri="{FF2B5EF4-FFF2-40B4-BE49-F238E27FC236}">
                <a16:creationId xmlns:a16="http://schemas.microsoft.com/office/drawing/2014/main" id="{5C83A69F-DD5E-EA4B-BF95-4B566EDB91D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86577" y="287729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9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4E489FE0-DFF9-CE43-B7C7-744C358A93B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81C6E5B-93CB-2C4F-B382-BC64169BB436}" type="slidenum">
              <a:rPr lang="en-AU" altLang="en-US" sz="1400"/>
              <a:pPr/>
              <a:t>15</a:t>
            </a:fld>
            <a:endParaRPr lang="en-AU" altLang="en-US" sz="1400"/>
          </a:p>
        </p:txBody>
      </p:sp>
      <p:sp>
        <p:nvSpPr>
          <p:cNvPr id="17411" name="Rectangle 2">
            <a:extLst>
              <a:ext uri="{FF2B5EF4-FFF2-40B4-BE49-F238E27FC236}">
                <a16:creationId xmlns:a16="http://schemas.microsoft.com/office/drawing/2014/main" id="{09A305B3-4211-A142-90F4-8A6E89973195}"/>
              </a:ext>
            </a:extLst>
          </p:cNvPr>
          <p:cNvSpPr>
            <a:spLocks noGrp="1" noChangeArrowheads="1"/>
          </p:cNvSpPr>
          <p:nvPr>
            <p:ph type="title" idx="4294967295"/>
          </p:nvPr>
        </p:nvSpPr>
        <p:spPr>
          <a:noFill/>
        </p:spPr>
        <p:txBody>
          <a:bodyPr/>
          <a:lstStyle/>
          <a:p>
            <a:pPr eaLnBrk="1" hangingPunct="1"/>
            <a:r>
              <a:rPr lang="en-US" altLang="en-US"/>
              <a:t>Column Formulas – Field Calculations</a:t>
            </a:r>
          </a:p>
        </p:txBody>
      </p:sp>
      <p:pic>
        <p:nvPicPr>
          <p:cNvPr id="17412" name="Picture 3">
            <a:extLst>
              <a:ext uri="{FF2B5EF4-FFF2-40B4-BE49-F238E27FC236}">
                <a16:creationId xmlns:a16="http://schemas.microsoft.com/office/drawing/2014/main" id="{30B01734-1F5A-7B41-B12F-02820FA7A5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50" y="1895475"/>
            <a:ext cx="7677150" cy="2752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13" name="Rectangle 5">
            <a:extLst>
              <a:ext uri="{FF2B5EF4-FFF2-40B4-BE49-F238E27FC236}">
                <a16:creationId xmlns:a16="http://schemas.microsoft.com/office/drawing/2014/main" id="{DFB78E23-D297-9640-BCDD-D735D58B4874}"/>
              </a:ext>
            </a:extLst>
          </p:cNvPr>
          <p:cNvSpPr>
            <a:spLocks noChangeArrowheads="1"/>
          </p:cNvSpPr>
          <p:nvPr/>
        </p:nvSpPr>
        <p:spPr bwMode="auto">
          <a:xfrm>
            <a:off x="781050" y="2733675"/>
            <a:ext cx="2438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7414" name="Rectangle 7">
            <a:extLst>
              <a:ext uri="{FF2B5EF4-FFF2-40B4-BE49-F238E27FC236}">
                <a16:creationId xmlns:a16="http://schemas.microsoft.com/office/drawing/2014/main" id="{88D0EAFA-2451-EF4D-903B-4786B4E06550}"/>
              </a:ext>
            </a:extLst>
          </p:cNvPr>
          <p:cNvSpPr>
            <a:spLocks noChangeArrowheads="1"/>
          </p:cNvSpPr>
          <p:nvPr/>
        </p:nvSpPr>
        <p:spPr bwMode="auto">
          <a:xfrm>
            <a:off x="5353050" y="3571875"/>
            <a:ext cx="1676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7415" name="Rectangle 8">
            <a:extLst>
              <a:ext uri="{FF2B5EF4-FFF2-40B4-BE49-F238E27FC236}">
                <a16:creationId xmlns:a16="http://schemas.microsoft.com/office/drawing/2014/main" id="{8155BC0D-D16E-A749-B77B-6936E01476BE}"/>
              </a:ext>
            </a:extLst>
          </p:cNvPr>
          <p:cNvSpPr>
            <a:spLocks noChangeArrowheads="1"/>
          </p:cNvSpPr>
          <p:nvPr/>
        </p:nvSpPr>
        <p:spPr bwMode="auto">
          <a:xfrm>
            <a:off x="5048250" y="2352675"/>
            <a:ext cx="1676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17416" name="AutoShape 20">
            <a:extLst>
              <a:ext uri="{FF2B5EF4-FFF2-40B4-BE49-F238E27FC236}">
                <a16:creationId xmlns:a16="http://schemas.microsoft.com/office/drawing/2014/main" id="{EC219DD4-3FDD-9847-B52C-C81D3940FE80}"/>
              </a:ext>
            </a:extLst>
          </p:cNvPr>
          <p:cNvCxnSpPr>
            <a:cxnSpLocks noChangeShapeType="1"/>
            <a:stCxn id="17414" idx="1"/>
            <a:endCxn id="17413" idx="3"/>
          </p:cNvCxnSpPr>
          <p:nvPr/>
        </p:nvCxnSpPr>
        <p:spPr bwMode="auto">
          <a:xfrm rot="10800000">
            <a:off x="3233738" y="2847975"/>
            <a:ext cx="2105025" cy="876300"/>
          </a:xfrm>
          <a:prstGeom prst="bentConnector3">
            <a:avLst>
              <a:gd name="adj1" fmla="val 50000"/>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7slide15.mp3">
            <a:hlinkClick r:id="" action="ppaction://media"/>
            <a:extLst>
              <a:ext uri="{FF2B5EF4-FFF2-40B4-BE49-F238E27FC236}">
                <a16:creationId xmlns:a16="http://schemas.microsoft.com/office/drawing/2014/main" id="{418B9D4F-BE40-A549-B3A7-398291ED2D8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09800" y="306779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BF1F86BA-7E59-454F-A230-F32053F8FDC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7ED7379B-05C1-494F-8BC9-FCDD128FDE5A}" type="slidenum">
              <a:rPr lang="en-AU" altLang="en-US" sz="1400"/>
              <a:pPr/>
              <a:t>16</a:t>
            </a:fld>
            <a:endParaRPr lang="en-AU" altLang="en-US" sz="1400"/>
          </a:p>
        </p:txBody>
      </p:sp>
      <p:pic>
        <p:nvPicPr>
          <p:cNvPr id="18435" name="Picture 7">
            <a:extLst>
              <a:ext uri="{FF2B5EF4-FFF2-40B4-BE49-F238E27FC236}">
                <a16:creationId xmlns:a16="http://schemas.microsoft.com/office/drawing/2014/main" id="{CF25AAA3-906C-D147-A118-69EBD6E4E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337" t="7146" r="18869" b="31248"/>
          <a:stretch>
            <a:fillRect/>
          </a:stretch>
        </p:blipFill>
        <p:spPr bwMode="auto">
          <a:xfrm>
            <a:off x="609600" y="612775"/>
            <a:ext cx="7318375" cy="48736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36" name="Rectangle 2">
            <a:extLst>
              <a:ext uri="{FF2B5EF4-FFF2-40B4-BE49-F238E27FC236}">
                <a16:creationId xmlns:a16="http://schemas.microsoft.com/office/drawing/2014/main" id="{B62E5D7B-77EA-CD44-8D12-E7B00498531B}"/>
              </a:ext>
            </a:extLst>
          </p:cNvPr>
          <p:cNvSpPr>
            <a:spLocks noGrp="1" noChangeArrowheads="1"/>
          </p:cNvSpPr>
          <p:nvPr>
            <p:ph type="title" idx="4294967295"/>
          </p:nvPr>
        </p:nvSpPr>
        <p:spPr>
          <a:noFill/>
        </p:spPr>
        <p:txBody>
          <a:bodyPr/>
          <a:lstStyle/>
          <a:p>
            <a:pPr eaLnBrk="1" hangingPunct="1"/>
            <a:r>
              <a:rPr lang="en-US" altLang="en-US"/>
              <a:t>Column Formulas – Format Phase Calculations (1 of 2)</a:t>
            </a:r>
            <a:endParaRPr lang="en-US" altLang="en-US">
              <a:solidFill>
                <a:srgbClr val="FF0000"/>
              </a:solidFill>
            </a:endParaRPr>
          </a:p>
        </p:txBody>
      </p:sp>
      <p:sp>
        <p:nvSpPr>
          <p:cNvPr id="18437" name="Rectangle 4">
            <a:extLst>
              <a:ext uri="{FF2B5EF4-FFF2-40B4-BE49-F238E27FC236}">
                <a16:creationId xmlns:a16="http://schemas.microsoft.com/office/drawing/2014/main" id="{6383AB27-9CED-564B-9B1E-5A25604801E4}"/>
              </a:ext>
            </a:extLst>
          </p:cNvPr>
          <p:cNvSpPr>
            <a:spLocks noChangeArrowheads="1"/>
          </p:cNvSpPr>
          <p:nvPr/>
        </p:nvSpPr>
        <p:spPr bwMode="auto">
          <a:xfrm>
            <a:off x="6781800" y="4495800"/>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8438" name="Rectangle 3">
            <a:extLst>
              <a:ext uri="{FF2B5EF4-FFF2-40B4-BE49-F238E27FC236}">
                <a16:creationId xmlns:a16="http://schemas.microsoft.com/office/drawing/2014/main" id="{77545817-B466-524A-9184-521F7D1BA8F6}"/>
              </a:ext>
            </a:extLst>
          </p:cNvPr>
          <p:cNvSpPr>
            <a:spLocks noChangeArrowheads="1"/>
          </p:cNvSpPr>
          <p:nvPr/>
        </p:nvSpPr>
        <p:spPr bwMode="auto">
          <a:xfrm>
            <a:off x="1676400" y="5791200"/>
            <a:ext cx="5486400" cy="3810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a:lnSpc>
                <a:spcPct val="100000"/>
              </a:lnSpc>
              <a:spcAft>
                <a:spcPct val="10000"/>
              </a:spcAft>
              <a:buClr>
                <a:schemeClr val="tx1"/>
              </a:buClr>
              <a:buFont typeface="Wingdings" pitchFamily="2" charset="2"/>
              <a:buNone/>
            </a:pPr>
            <a:r>
              <a:rPr lang="en-US" altLang="en-US" sz="1800">
                <a:solidFill>
                  <a:srgbClr val="3366FF"/>
                </a:solidFill>
              </a:rPr>
              <a:t>Format phase calculation is accessed here.</a:t>
            </a:r>
          </a:p>
        </p:txBody>
      </p:sp>
      <p:cxnSp>
        <p:nvCxnSpPr>
          <p:cNvPr id="18439" name="AutoShape 20">
            <a:extLst>
              <a:ext uri="{FF2B5EF4-FFF2-40B4-BE49-F238E27FC236}">
                <a16:creationId xmlns:a16="http://schemas.microsoft.com/office/drawing/2014/main" id="{62D2F2F6-3F8C-1A43-89FC-7348F5C83BB8}"/>
              </a:ext>
            </a:extLst>
          </p:cNvPr>
          <p:cNvCxnSpPr>
            <a:cxnSpLocks noChangeShapeType="1"/>
            <a:stCxn id="18438" idx="0"/>
            <a:endCxn id="18437" idx="1"/>
          </p:cNvCxnSpPr>
          <p:nvPr/>
        </p:nvCxnSpPr>
        <p:spPr bwMode="auto">
          <a:xfrm rot="-5400000">
            <a:off x="5010150" y="4019550"/>
            <a:ext cx="1166813" cy="2347913"/>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7slide16.mp3">
            <a:hlinkClick r:id="" action="ppaction://media"/>
            <a:extLst>
              <a:ext uri="{FF2B5EF4-FFF2-40B4-BE49-F238E27FC236}">
                <a16:creationId xmlns:a16="http://schemas.microsoft.com/office/drawing/2014/main" id="{65CA35AD-26FE-EC48-9D8D-54C8B199560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28800" y="296442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17EDF2A2-1F58-DC41-80E5-98613953895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3A11277-E156-5545-BCB2-D5C50C9A8528}" type="slidenum">
              <a:rPr lang="en-AU" altLang="en-US" sz="1400"/>
              <a:pPr/>
              <a:t>17</a:t>
            </a:fld>
            <a:endParaRPr lang="en-AU" altLang="en-US" sz="1400"/>
          </a:p>
        </p:txBody>
      </p:sp>
      <p:sp>
        <p:nvSpPr>
          <p:cNvPr id="19459" name="Rectangle 2">
            <a:extLst>
              <a:ext uri="{FF2B5EF4-FFF2-40B4-BE49-F238E27FC236}">
                <a16:creationId xmlns:a16="http://schemas.microsoft.com/office/drawing/2014/main" id="{2F886943-5C13-EF4E-80B6-3305656EC8A0}"/>
              </a:ext>
            </a:extLst>
          </p:cNvPr>
          <p:cNvSpPr>
            <a:spLocks noGrp="1" noChangeArrowheads="1"/>
          </p:cNvSpPr>
          <p:nvPr>
            <p:ph type="title" idx="4294967295"/>
          </p:nvPr>
        </p:nvSpPr>
        <p:spPr>
          <a:noFill/>
        </p:spPr>
        <p:txBody>
          <a:bodyPr/>
          <a:lstStyle/>
          <a:p>
            <a:pPr eaLnBrk="1" hangingPunct="1"/>
            <a:r>
              <a:rPr lang="en-US" altLang="en-US"/>
              <a:t>Column Formulas – Format Phase Calculations (2 of 2)</a:t>
            </a:r>
            <a:endParaRPr lang="en-US" altLang="en-US">
              <a:solidFill>
                <a:srgbClr val="FF0000"/>
              </a:solidFill>
            </a:endParaRPr>
          </a:p>
        </p:txBody>
      </p:sp>
      <p:pic>
        <p:nvPicPr>
          <p:cNvPr id="19460" name="Picture 3">
            <a:extLst>
              <a:ext uri="{FF2B5EF4-FFF2-40B4-BE49-F238E27FC236}">
                <a16:creationId xmlns:a16="http://schemas.microsoft.com/office/drawing/2014/main" id="{DDA4A729-7333-374A-BDA0-2729758C97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325" y="1152525"/>
            <a:ext cx="6848475" cy="43338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1" name="Rectangle 4">
            <a:extLst>
              <a:ext uri="{FF2B5EF4-FFF2-40B4-BE49-F238E27FC236}">
                <a16:creationId xmlns:a16="http://schemas.microsoft.com/office/drawing/2014/main" id="{560B7C7C-CD05-8A47-89AA-6D334F80D9F1}"/>
              </a:ext>
            </a:extLst>
          </p:cNvPr>
          <p:cNvSpPr>
            <a:spLocks noChangeArrowheads="1"/>
          </p:cNvSpPr>
          <p:nvPr/>
        </p:nvSpPr>
        <p:spPr bwMode="auto">
          <a:xfrm>
            <a:off x="1076325" y="1914525"/>
            <a:ext cx="16764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7slide17.mp3">
            <a:hlinkClick r:id="" action="ppaction://media"/>
            <a:extLst>
              <a:ext uri="{FF2B5EF4-FFF2-40B4-BE49-F238E27FC236}">
                <a16:creationId xmlns:a16="http://schemas.microsoft.com/office/drawing/2014/main" id="{B4974A9F-0D28-AB4B-8A6B-A2CBFE80BB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52600" y="331946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7397704E-A5CA-6D46-894E-6E6FA2A5F62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6698FF54-E776-264B-8AFA-C08AE901589B}" type="slidenum">
              <a:rPr lang="en-AU" altLang="en-US" sz="1400"/>
              <a:pPr/>
              <a:t>18</a:t>
            </a:fld>
            <a:endParaRPr lang="en-AU" altLang="en-US" sz="1400"/>
          </a:p>
        </p:txBody>
      </p:sp>
      <p:sp>
        <p:nvSpPr>
          <p:cNvPr id="20483" name="Rectangle 2">
            <a:extLst>
              <a:ext uri="{FF2B5EF4-FFF2-40B4-BE49-F238E27FC236}">
                <a16:creationId xmlns:a16="http://schemas.microsoft.com/office/drawing/2014/main" id="{2EEFC9AF-27C5-E147-965D-3B7D0917AADD}"/>
              </a:ext>
            </a:extLst>
          </p:cNvPr>
          <p:cNvSpPr>
            <a:spLocks noGrp="1" noChangeArrowheads="1"/>
          </p:cNvSpPr>
          <p:nvPr>
            <p:ph type="title"/>
          </p:nvPr>
        </p:nvSpPr>
        <p:spPr/>
        <p:txBody>
          <a:bodyPr/>
          <a:lstStyle/>
          <a:p>
            <a:r>
              <a:rPr lang="en-US" altLang="en-US"/>
              <a:t>Record Filter versus Column Assignments (1 of 3)</a:t>
            </a:r>
            <a:endParaRPr lang="en-US" altLang="en-US">
              <a:solidFill>
                <a:srgbClr val="FF0000"/>
              </a:solidFill>
            </a:endParaRPr>
          </a:p>
        </p:txBody>
      </p:sp>
      <p:sp>
        <p:nvSpPr>
          <p:cNvPr id="1683489" name="Rectangle 33">
            <a:extLst>
              <a:ext uri="{FF2B5EF4-FFF2-40B4-BE49-F238E27FC236}">
                <a16:creationId xmlns:a16="http://schemas.microsoft.com/office/drawing/2014/main" id="{51C94EC4-E927-1843-A034-D89A0A86C1FE}"/>
              </a:ext>
            </a:extLst>
          </p:cNvPr>
          <p:cNvSpPr>
            <a:spLocks noChangeArrowheads="1"/>
          </p:cNvSpPr>
          <p:nvPr/>
        </p:nvSpPr>
        <p:spPr bwMode="auto">
          <a:xfrm>
            <a:off x="685800" y="1066800"/>
            <a:ext cx="35052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algn="ctr">
              <a:lnSpc>
                <a:spcPct val="100000"/>
              </a:lnSpc>
              <a:defRPr/>
            </a:pPr>
            <a:r>
              <a:rPr lang="en-US" sz="1800">
                <a:solidFill>
                  <a:srgbClr val="3366FF"/>
                </a:solidFill>
                <a:latin typeface="Arial" charset="0"/>
              </a:rPr>
              <a:t>Record Functions</a:t>
            </a:r>
          </a:p>
        </p:txBody>
      </p:sp>
      <p:sp>
        <p:nvSpPr>
          <p:cNvPr id="1683490" name="Rectangle 34">
            <a:extLst>
              <a:ext uri="{FF2B5EF4-FFF2-40B4-BE49-F238E27FC236}">
                <a16:creationId xmlns:a16="http://schemas.microsoft.com/office/drawing/2014/main" id="{C98D8424-89D9-1F4A-82A3-06673EDFCA41}"/>
              </a:ext>
            </a:extLst>
          </p:cNvPr>
          <p:cNvSpPr>
            <a:spLocks noChangeArrowheads="1"/>
          </p:cNvSpPr>
          <p:nvPr/>
        </p:nvSpPr>
        <p:spPr bwMode="auto">
          <a:xfrm rot="16200000">
            <a:off x="-819150" y="2381250"/>
            <a:ext cx="24003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algn="ctr">
              <a:lnSpc>
                <a:spcPct val="100000"/>
              </a:lnSpc>
              <a:defRPr/>
            </a:pPr>
            <a:r>
              <a:rPr lang="en-US" sz="1800">
                <a:solidFill>
                  <a:srgbClr val="3366FF"/>
                </a:solidFill>
                <a:latin typeface="Arial" charset="0"/>
              </a:rPr>
              <a:t>Extract Phase</a:t>
            </a:r>
          </a:p>
        </p:txBody>
      </p:sp>
      <p:pic>
        <p:nvPicPr>
          <p:cNvPr id="20486" name="Picture 66">
            <a:extLst>
              <a:ext uri="{FF2B5EF4-FFF2-40B4-BE49-F238E27FC236}">
                <a16:creationId xmlns:a16="http://schemas.microsoft.com/office/drawing/2014/main" id="{0352522F-90A1-7848-8C9C-DB3EB8DD7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289" r="44737" b="41104"/>
          <a:stretch>
            <a:fillRect/>
          </a:stretch>
        </p:blipFill>
        <p:spPr bwMode="auto">
          <a:xfrm>
            <a:off x="838200" y="1828800"/>
            <a:ext cx="3200400" cy="15446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3523" name="Rectangle 67">
            <a:extLst>
              <a:ext uri="{FF2B5EF4-FFF2-40B4-BE49-F238E27FC236}">
                <a16:creationId xmlns:a16="http://schemas.microsoft.com/office/drawing/2014/main" id="{235EC561-6C5C-0E4F-BB03-D016D6C1B310}"/>
              </a:ext>
            </a:extLst>
          </p:cNvPr>
          <p:cNvSpPr>
            <a:spLocks noChangeArrowheads="1"/>
          </p:cNvSpPr>
          <p:nvPr/>
        </p:nvSpPr>
        <p:spPr bwMode="auto">
          <a:xfrm>
            <a:off x="914400" y="2209800"/>
            <a:ext cx="2473325"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latin typeface="Arial" charset="0"/>
              </a:rPr>
              <a:t>IF</a:t>
            </a:r>
            <a:r>
              <a:rPr lang="en-US" sz="1000">
                <a:solidFill>
                  <a:schemeClr val="tx1"/>
                </a:solidFill>
                <a:latin typeface="Arial" charset="0"/>
              </a:rPr>
              <a:t> ({ORDER_DATE}&gt;"</a:t>
            </a:r>
            <a:r>
              <a:rPr lang="en-US" sz="1000">
                <a:solidFill>
                  <a:srgbClr val="FF3399"/>
                </a:solidFill>
                <a:latin typeface="Arial" charset="0"/>
              </a:rPr>
              <a:t>20000101</a:t>
            </a:r>
            <a:r>
              <a:rPr lang="en-US" sz="1000">
                <a:solidFill>
                  <a:schemeClr val="tx1"/>
                </a:solidFill>
                <a:latin typeface="Arial" charset="0"/>
              </a:rPr>
              <a:t>") </a:t>
            </a:r>
            <a:r>
              <a:rPr lang="en-US" sz="1000">
                <a:latin typeface="Arial" charset="0"/>
              </a:rPr>
              <a:t>THEN</a:t>
            </a:r>
          </a:p>
          <a:p>
            <a:pPr>
              <a:tabLst>
                <a:tab pos="228600" algn="l"/>
              </a:tabLst>
              <a:defRPr/>
            </a:pPr>
            <a:r>
              <a:rPr lang="en-US" sz="1000">
                <a:solidFill>
                  <a:schemeClr val="tx1"/>
                </a:solidFill>
                <a:latin typeface="Arial" charset="0"/>
              </a:rPr>
              <a:t>	</a:t>
            </a:r>
            <a:r>
              <a:rPr lang="en-US" sz="1000">
                <a:latin typeface="Arial" charset="0"/>
              </a:rPr>
              <a:t>SELECT</a:t>
            </a:r>
          </a:p>
          <a:p>
            <a:pPr>
              <a:tabLst>
                <a:tab pos="228600" algn="l"/>
              </a:tabLst>
              <a:defRPr/>
            </a:pPr>
            <a:r>
              <a:rPr lang="en-US" sz="1000">
                <a:latin typeface="Arial" charset="0"/>
              </a:rPr>
              <a:t>ELSE</a:t>
            </a:r>
          </a:p>
          <a:p>
            <a:pPr>
              <a:tabLst>
                <a:tab pos="228600" algn="l"/>
              </a:tabLst>
              <a:defRPr/>
            </a:pPr>
            <a:r>
              <a:rPr lang="en-US" sz="1000">
                <a:solidFill>
                  <a:schemeClr val="tx1"/>
                </a:solidFill>
                <a:latin typeface="Arial" charset="0"/>
              </a:rPr>
              <a:t>	</a:t>
            </a:r>
            <a:r>
              <a:rPr lang="en-US" sz="1000">
                <a:latin typeface="Arial" charset="0"/>
              </a:rPr>
              <a:t>SKIP</a:t>
            </a:r>
          </a:p>
          <a:p>
            <a:pPr>
              <a:tabLst>
                <a:tab pos="228600" algn="l"/>
              </a:tabLst>
              <a:defRPr/>
            </a:pPr>
            <a:r>
              <a:rPr lang="en-US" sz="1000">
                <a:latin typeface="Arial" charset="0"/>
              </a:rPr>
              <a:t>ENDIF</a:t>
            </a:r>
          </a:p>
        </p:txBody>
      </p:sp>
      <p:pic>
        <p:nvPicPr>
          <p:cNvPr id="20488" name="Picture 69">
            <a:extLst>
              <a:ext uri="{FF2B5EF4-FFF2-40B4-BE49-F238E27FC236}">
                <a16:creationId xmlns:a16="http://schemas.microsoft.com/office/drawing/2014/main" id="{8B3A30D8-2C5D-A34B-A35F-5B1C21980B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665" b="-7024"/>
          <a:stretch>
            <a:fillRect/>
          </a:stretch>
        </p:blipFill>
        <p:spPr bwMode="auto">
          <a:xfrm>
            <a:off x="4953000" y="1828800"/>
            <a:ext cx="3200400" cy="1524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3526" name="Rectangle 70">
            <a:extLst>
              <a:ext uri="{FF2B5EF4-FFF2-40B4-BE49-F238E27FC236}">
                <a16:creationId xmlns:a16="http://schemas.microsoft.com/office/drawing/2014/main" id="{3163ABD2-42FF-514C-8C48-A5385F5DD887}"/>
              </a:ext>
            </a:extLst>
          </p:cNvPr>
          <p:cNvSpPr>
            <a:spLocks noChangeArrowheads="1"/>
          </p:cNvSpPr>
          <p:nvPr/>
        </p:nvSpPr>
        <p:spPr bwMode="auto">
          <a:xfrm>
            <a:off x="5105400" y="2233613"/>
            <a:ext cx="2616200"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latin typeface="Arial" charset="0"/>
              </a:rPr>
              <a:t>IF</a:t>
            </a:r>
            <a:r>
              <a:rPr lang="en-US" sz="1000">
                <a:solidFill>
                  <a:schemeClr val="tx1"/>
                </a:solidFill>
                <a:latin typeface="Arial" charset="0"/>
              </a:rPr>
              <a:t> ({CUSTOMER_TYPE}=“</a:t>
            </a:r>
            <a:r>
              <a:rPr lang="en-US" sz="1000">
                <a:solidFill>
                  <a:srgbClr val="FF3399"/>
                </a:solidFill>
                <a:latin typeface="Arial" charset="0"/>
              </a:rPr>
              <a:t>RETAIL</a:t>
            </a:r>
            <a:r>
              <a:rPr lang="en-US" sz="1000">
                <a:solidFill>
                  <a:schemeClr val="tx1"/>
                </a:solidFill>
                <a:latin typeface="Arial" charset="0"/>
              </a:rPr>
              <a:t>") </a:t>
            </a:r>
            <a:r>
              <a:rPr lang="en-US" sz="1000">
                <a:latin typeface="Arial" charset="0"/>
              </a:rPr>
              <a:t>THEN</a:t>
            </a:r>
          </a:p>
          <a:p>
            <a:pPr>
              <a:tabLst>
                <a:tab pos="228600" algn="l"/>
              </a:tabLst>
              <a:defRPr/>
            </a:pPr>
            <a:r>
              <a:rPr lang="en-US" sz="1000">
                <a:solidFill>
                  <a:schemeClr val="tx1"/>
                </a:solidFill>
                <a:latin typeface="Arial" charset="0"/>
              </a:rPr>
              <a:t>	</a:t>
            </a:r>
            <a:r>
              <a:rPr lang="en-US" sz="1000">
                <a:latin typeface="Arial" charset="0"/>
              </a:rPr>
              <a:t>COLUMN </a:t>
            </a:r>
            <a:r>
              <a:rPr lang="en-US" sz="1000">
                <a:solidFill>
                  <a:schemeClr val="tx1"/>
                </a:solidFill>
                <a:latin typeface="Arial" charset="0"/>
              </a:rPr>
              <a:t>= 1</a:t>
            </a:r>
            <a:endParaRPr lang="en-US" sz="400">
              <a:latin typeface="Arial" charset="0"/>
            </a:endParaRPr>
          </a:p>
          <a:p>
            <a:pPr>
              <a:tabLst>
                <a:tab pos="228600" algn="l"/>
              </a:tabLst>
              <a:defRPr/>
            </a:pPr>
            <a:r>
              <a:rPr lang="en-US" sz="1000">
                <a:latin typeface="Arial" charset="0"/>
              </a:rPr>
              <a:t>ELSE</a:t>
            </a:r>
          </a:p>
          <a:p>
            <a:pPr>
              <a:tabLst>
                <a:tab pos="228600" algn="l"/>
              </a:tabLst>
              <a:defRPr/>
            </a:pPr>
            <a:r>
              <a:rPr lang="en-US" sz="1000">
                <a:solidFill>
                  <a:schemeClr val="tx1"/>
                </a:solidFill>
                <a:latin typeface="Arial" charset="0"/>
              </a:rPr>
              <a:t>	 </a:t>
            </a:r>
            <a:r>
              <a:rPr lang="en-US" sz="1000">
                <a:latin typeface="Arial" charset="0"/>
              </a:rPr>
              <a:t>COLUMN </a:t>
            </a:r>
            <a:r>
              <a:rPr lang="en-US" sz="1000">
                <a:solidFill>
                  <a:schemeClr val="tx1"/>
                </a:solidFill>
                <a:latin typeface="Arial" charset="0"/>
              </a:rPr>
              <a:t>= 0</a:t>
            </a:r>
            <a:endParaRPr lang="en-US" sz="1000">
              <a:latin typeface="Arial" charset="0"/>
            </a:endParaRPr>
          </a:p>
          <a:p>
            <a:pPr>
              <a:tabLst>
                <a:tab pos="228600" algn="l"/>
              </a:tabLst>
              <a:defRPr/>
            </a:pPr>
            <a:r>
              <a:rPr lang="en-US" sz="1000">
                <a:latin typeface="Arial" charset="0"/>
              </a:rPr>
              <a:t>ENDIF</a:t>
            </a:r>
          </a:p>
        </p:txBody>
      </p:sp>
      <p:sp>
        <p:nvSpPr>
          <p:cNvPr id="1683531" name="Rectangle 75">
            <a:extLst>
              <a:ext uri="{FF2B5EF4-FFF2-40B4-BE49-F238E27FC236}">
                <a16:creationId xmlns:a16="http://schemas.microsoft.com/office/drawing/2014/main" id="{E763D38D-A4F2-0141-A2F0-E93D0DDF8A82}"/>
              </a:ext>
            </a:extLst>
          </p:cNvPr>
          <p:cNvSpPr>
            <a:spLocks noChangeArrowheads="1"/>
          </p:cNvSpPr>
          <p:nvPr/>
        </p:nvSpPr>
        <p:spPr bwMode="auto">
          <a:xfrm>
            <a:off x="5562600" y="1066800"/>
            <a:ext cx="21336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algn="ctr">
              <a:lnSpc>
                <a:spcPct val="100000"/>
              </a:lnSpc>
              <a:defRPr/>
            </a:pPr>
            <a:r>
              <a:rPr lang="en-US" sz="1800">
                <a:solidFill>
                  <a:srgbClr val="3366FF"/>
                </a:solidFill>
                <a:latin typeface="Arial" charset="0"/>
              </a:rPr>
              <a:t>Column Functions</a:t>
            </a:r>
          </a:p>
        </p:txBody>
      </p:sp>
      <p:sp>
        <p:nvSpPr>
          <p:cNvPr id="1683532" name="Rectangle 76">
            <a:extLst>
              <a:ext uri="{FF2B5EF4-FFF2-40B4-BE49-F238E27FC236}">
                <a16:creationId xmlns:a16="http://schemas.microsoft.com/office/drawing/2014/main" id="{DD221A0A-9A3A-8D43-818B-91B85EB73BB0}"/>
              </a:ext>
            </a:extLst>
          </p:cNvPr>
          <p:cNvSpPr>
            <a:spLocks noChangeArrowheads="1"/>
          </p:cNvSpPr>
          <p:nvPr/>
        </p:nvSpPr>
        <p:spPr bwMode="auto">
          <a:xfrm rot="16200000">
            <a:off x="-819150" y="4514850"/>
            <a:ext cx="24003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algn="ctr">
              <a:lnSpc>
                <a:spcPct val="100000"/>
              </a:lnSpc>
              <a:defRPr/>
            </a:pPr>
            <a:r>
              <a:rPr lang="en-US" sz="1800">
                <a:solidFill>
                  <a:srgbClr val="3366FF"/>
                </a:solidFill>
                <a:latin typeface="Arial" charset="0"/>
              </a:rPr>
              <a:t>Format Phase</a:t>
            </a:r>
          </a:p>
        </p:txBody>
      </p:sp>
      <p:sp>
        <p:nvSpPr>
          <p:cNvPr id="20492" name="AutoShape 79">
            <a:extLst>
              <a:ext uri="{FF2B5EF4-FFF2-40B4-BE49-F238E27FC236}">
                <a16:creationId xmlns:a16="http://schemas.microsoft.com/office/drawing/2014/main" id="{2C6B6DD9-7F29-644D-AFF8-05AD27941AB7}"/>
              </a:ext>
            </a:extLst>
          </p:cNvPr>
          <p:cNvSpPr>
            <a:spLocks noChangeArrowheads="1"/>
          </p:cNvSpPr>
          <p:nvPr/>
        </p:nvSpPr>
        <p:spPr bwMode="auto">
          <a:xfrm>
            <a:off x="4343400" y="2362200"/>
            <a:ext cx="304800" cy="381000"/>
          </a:xfrm>
          <a:prstGeom prst="rightArrow">
            <a:avLst>
              <a:gd name="adj1" fmla="val 50000"/>
              <a:gd name="adj2" fmla="val 25000"/>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0493" name="AutoShape 80">
            <a:extLst>
              <a:ext uri="{FF2B5EF4-FFF2-40B4-BE49-F238E27FC236}">
                <a16:creationId xmlns:a16="http://schemas.microsoft.com/office/drawing/2014/main" id="{8C0AF259-23A8-C641-9D73-4813BA36A935}"/>
              </a:ext>
            </a:extLst>
          </p:cNvPr>
          <p:cNvSpPr>
            <a:spLocks noChangeArrowheads="1"/>
          </p:cNvSpPr>
          <p:nvPr/>
        </p:nvSpPr>
        <p:spPr bwMode="auto">
          <a:xfrm flipH="1">
            <a:off x="4343400" y="4440238"/>
            <a:ext cx="304800" cy="381000"/>
          </a:xfrm>
          <a:prstGeom prst="rightArrow">
            <a:avLst>
              <a:gd name="adj1" fmla="val 50000"/>
              <a:gd name="adj2" fmla="val 25000"/>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0494" name="AutoShape 82">
            <a:extLst>
              <a:ext uri="{FF2B5EF4-FFF2-40B4-BE49-F238E27FC236}">
                <a16:creationId xmlns:a16="http://schemas.microsoft.com/office/drawing/2014/main" id="{76FDD46D-75BB-7C48-BA72-A551E61D2506}"/>
              </a:ext>
            </a:extLst>
          </p:cNvPr>
          <p:cNvSpPr>
            <a:spLocks noChangeArrowheads="1"/>
          </p:cNvSpPr>
          <p:nvPr/>
        </p:nvSpPr>
        <p:spPr bwMode="auto">
          <a:xfrm rot="16200000" flipH="1">
            <a:off x="6286500" y="3390900"/>
            <a:ext cx="304800" cy="381000"/>
          </a:xfrm>
          <a:prstGeom prst="rightArrow">
            <a:avLst>
              <a:gd name="adj1" fmla="val 50000"/>
              <a:gd name="adj2" fmla="val 25000"/>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0495" name="Picture 83">
            <a:extLst>
              <a:ext uri="{FF2B5EF4-FFF2-40B4-BE49-F238E27FC236}">
                <a16:creationId xmlns:a16="http://schemas.microsoft.com/office/drawing/2014/main" id="{12A58FEC-6EF0-B04A-9D84-B0DDD65929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289" r="44737" b="41104"/>
          <a:stretch>
            <a:fillRect/>
          </a:stretch>
        </p:blipFill>
        <p:spPr bwMode="auto">
          <a:xfrm>
            <a:off x="838200" y="3962400"/>
            <a:ext cx="3200400" cy="15446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3540" name="Rectangle 84">
            <a:extLst>
              <a:ext uri="{FF2B5EF4-FFF2-40B4-BE49-F238E27FC236}">
                <a16:creationId xmlns:a16="http://schemas.microsoft.com/office/drawing/2014/main" id="{2690F39A-FCDA-BB48-98DE-5D20EA760AD2}"/>
              </a:ext>
            </a:extLst>
          </p:cNvPr>
          <p:cNvSpPr>
            <a:spLocks noChangeArrowheads="1"/>
          </p:cNvSpPr>
          <p:nvPr/>
        </p:nvSpPr>
        <p:spPr bwMode="auto">
          <a:xfrm>
            <a:off x="914400" y="4343400"/>
            <a:ext cx="1179513" cy="2286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latin typeface="Arial" charset="0"/>
              </a:rPr>
              <a:t>SKIPIF</a:t>
            </a:r>
            <a:r>
              <a:rPr lang="en-US" sz="1000">
                <a:solidFill>
                  <a:schemeClr val="tx1"/>
                </a:solidFill>
                <a:latin typeface="Arial" charset="0"/>
              </a:rPr>
              <a:t>(</a:t>
            </a:r>
            <a:r>
              <a:rPr lang="en-US" sz="1000">
                <a:latin typeface="Arial" charset="0"/>
              </a:rPr>
              <a:t>COL</a:t>
            </a:r>
            <a:r>
              <a:rPr lang="en-US" sz="1000">
                <a:solidFill>
                  <a:schemeClr val="tx1"/>
                </a:solidFill>
                <a:latin typeface="Arial" charset="0"/>
              </a:rPr>
              <a:t>.4&gt;0)</a:t>
            </a:r>
            <a:endParaRPr lang="en-US" sz="1000">
              <a:latin typeface="Arial" charset="0"/>
            </a:endParaRPr>
          </a:p>
        </p:txBody>
      </p:sp>
      <p:pic>
        <p:nvPicPr>
          <p:cNvPr id="20497" name="Picture 85">
            <a:extLst>
              <a:ext uri="{FF2B5EF4-FFF2-40B4-BE49-F238E27FC236}">
                <a16:creationId xmlns:a16="http://schemas.microsoft.com/office/drawing/2014/main" id="{BA7FB789-DE01-B34E-B309-CC9144837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665" b="-7024"/>
          <a:stretch>
            <a:fillRect/>
          </a:stretch>
        </p:blipFill>
        <p:spPr bwMode="auto">
          <a:xfrm>
            <a:off x="4953000" y="3962400"/>
            <a:ext cx="3200400" cy="1524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3542" name="Rectangle 86">
            <a:extLst>
              <a:ext uri="{FF2B5EF4-FFF2-40B4-BE49-F238E27FC236}">
                <a16:creationId xmlns:a16="http://schemas.microsoft.com/office/drawing/2014/main" id="{A7F4A5BF-03CD-3C49-AEDB-CC88EF1022CD}"/>
              </a:ext>
            </a:extLst>
          </p:cNvPr>
          <p:cNvSpPr>
            <a:spLocks noChangeArrowheads="1"/>
          </p:cNvSpPr>
          <p:nvPr/>
        </p:nvSpPr>
        <p:spPr bwMode="auto">
          <a:xfrm>
            <a:off x="5105400" y="4367213"/>
            <a:ext cx="2362200" cy="2286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tabLst>
                <a:tab pos="228600" algn="l"/>
              </a:tabLst>
              <a:defRPr/>
            </a:pPr>
            <a:r>
              <a:rPr lang="en-US" sz="1000">
                <a:latin typeface="Arial" charset="0"/>
              </a:rPr>
              <a:t>COLUMN </a:t>
            </a:r>
            <a:r>
              <a:rPr lang="en-US" sz="1000">
                <a:solidFill>
                  <a:schemeClr val="tx1"/>
                </a:solidFill>
                <a:latin typeface="Arial" charset="0"/>
              </a:rPr>
              <a:t>= </a:t>
            </a:r>
            <a:r>
              <a:rPr lang="en-US" sz="1000">
                <a:latin typeface="Arial" charset="0"/>
              </a:rPr>
              <a:t>COL.</a:t>
            </a:r>
            <a:r>
              <a:rPr lang="en-US" sz="1000">
                <a:solidFill>
                  <a:schemeClr val="tx1"/>
                </a:solidFill>
                <a:latin typeface="Arial" charset="0"/>
              </a:rPr>
              <a:t>1 - </a:t>
            </a:r>
            <a:r>
              <a:rPr lang="en-US" sz="1000">
                <a:latin typeface="Arial" charset="0"/>
              </a:rPr>
              <a:t>COL.</a:t>
            </a:r>
            <a:r>
              <a:rPr lang="en-US" sz="1000">
                <a:solidFill>
                  <a:schemeClr val="tx1"/>
                </a:solidFill>
                <a:latin typeface="Arial" charset="0"/>
              </a:rPr>
              <a:t>2 - </a:t>
            </a:r>
            <a:r>
              <a:rPr lang="en-US" sz="1000">
                <a:latin typeface="Arial" charset="0"/>
              </a:rPr>
              <a:t>COL.</a:t>
            </a:r>
            <a:r>
              <a:rPr lang="en-US" sz="1000">
                <a:solidFill>
                  <a:schemeClr val="tx1"/>
                </a:solidFill>
                <a:latin typeface="Arial" charset="0"/>
              </a:rPr>
              <a:t>3</a:t>
            </a:r>
            <a:endParaRPr lang="en-US" sz="1000">
              <a:latin typeface="Arial" charset="0"/>
            </a:endParaRPr>
          </a:p>
        </p:txBody>
      </p:sp>
      <p:sp>
        <p:nvSpPr>
          <p:cNvPr id="20499" name="Text Box 88">
            <a:extLst>
              <a:ext uri="{FF2B5EF4-FFF2-40B4-BE49-F238E27FC236}">
                <a16:creationId xmlns:a16="http://schemas.microsoft.com/office/drawing/2014/main" id="{73876B63-38FF-814C-94D2-66C8FFABEBFB}"/>
              </a:ext>
            </a:extLst>
          </p:cNvPr>
          <p:cNvSpPr txBox="1">
            <a:spLocks noChangeArrowheads="1"/>
          </p:cNvSpPr>
          <p:nvPr/>
        </p:nvSpPr>
        <p:spPr bwMode="auto">
          <a:xfrm>
            <a:off x="847725" y="3989388"/>
            <a:ext cx="1462088" cy="1095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a:solidFill>
                  <a:srgbClr val="003366"/>
                </a:solidFill>
              </a:rPr>
              <a:t>Edit Format-Phase Record Filter</a:t>
            </a:r>
          </a:p>
        </p:txBody>
      </p:sp>
      <p:sp>
        <p:nvSpPr>
          <p:cNvPr id="20500" name="Text Box 89">
            <a:extLst>
              <a:ext uri="{FF2B5EF4-FFF2-40B4-BE49-F238E27FC236}">
                <a16:creationId xmlns:a16="http://schemas.microsoft.com/office/drawing/2014/main" id="{4373FFD7-8D7C-714D-867F-027B9CC96079}"/>
              </a:ext>
            </a:extLst>
          </p:cNvPr>
          <p:cNvSpPr txBox="1">
            <a:spLocks noChangeArrowheads="1"/>
          </p:cNvSpPr>
          <p:nvPr/>
        </p:nvSpPr>
        <p:spPr bwMode="auto">
          <a:xfrm>
            <a:off x="5000625" y="4019550"/>
            <a:ext cx="1203325" cy="952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700">
                <a:solidFill>
                  <a:srgbClr val="003366"/>
                </a:solidFill>
              </a:rPr>
              <a:t>Edit Format-Phase Calculation</a:t>
            </a:r>
          </a:p>
        </p:txBody>
      </p:sp>
      <p:pic>
        <p:nvPicPr>
          <p:cNvPr id="2" name="Online Media 1" descr="Mod7slide18.mp3">
            <a:hlinkClick r:id="" action="ppaction://media"/>
            <a:extLst>
              <a:ext uri="{FF2B5EF4-FFF2-40B4-BE49-F238E27FC236}">
                <a16:creationId xmlns:a16="http://schemas.microsoft.com/office/drawing/2014/main" id="{A25E1B22-F935-6D47-BEEC-A8BBBB97E4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16530" y="31496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FA2468D4-2820-0B47-8128-BFA2C2497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ADAB072-5F52-5747-B8B4-7AB9AE2D12AE}" type="slidenum">
              <a:rPr lang="en-AU" altLang="en-US" sz="1400"/>
              <a:pPr/>
              <a:t>19</a:t>
            </a:fld>
            <a:endParaRPr lang="en-AU" altLang="en-US" sz="1400"/>
          </a:p>
        </p:txBody>
      </p:sp>
      <p:sp>
        <p:nvSpPr>
          <p:cNvPr id="21507" name="Rectangle 2">
            <a:extLst>
              <a:ext uri="{FF2B5EF4-FFF2-40B4-BE49-F238E27FC236}">
                <a16:creationId xmlns:a16="http://schemas.microsoft.com/office/drawing/2014/main" id="{59F72393-6D57-E746-AAD3-388219553136}"/>
              </a:ext>
            </a:extLst>
          </p:cNvPr>
          <p:cNvSpPr>
            <a:spLocks noGrp="1" noChangeArrowheads="1"/>
          </p:cNvSpPr>
          <p:nvPr>
            <p:ph type="title"/>
          </p:nvPr>
        </p:nvSpPr>
        <p:spPr>
          <a:xfrm>
            <a:off x="228600" y="152400"/>
            <a:ext cx="7818438" cy="547688"/>
          </a:xfrm>
        </p:spPr>
        <p:txBody>
          <a:bodyPr/>
          <a:lstStyle/>
          <a:p>
            <a:r>
              <a:rPr lang="en-US" altLang="en-US"/>
              <a:t>Record Filter versus Column Assignments (2 of 3)</a:t>
            </a:r>
            <a:endParaRPr lang="en-US" altLang="en-US">
              <a:solidFill>
                <a:srgbClr val="FF0000"/>
              </a:solidFill>
            </a:endParaRPr>
          </a:p>
        </p:txBody>
      </p:sp>
      <p:graphicFrame>
        <p:nvGraphicFramePr>
          <p:cNvPr id="1685507" name="Group 3">
            <a:extLst>
              <a:ext uri="{FF2B5EF4-FFF2-40B4-BE49-F238E27FC236}">
                <a16:creationId xmlns:a16="http://schemas.microsoft.com/office/drawing/2014/main" id="{FDE59EF5-28CB-1D41-BD60-734E9E9F2DCF}"/>
              </a:ext>
            </a:extLst>
          </p:cNvPr>
          <p:cNvGraphicFramePr>
            <a:graphicFrameLocks noGrp="1"/>
          </p:cNvGraphicFramePr>
          <p:nvPr>
            <p:ph idx="1"/>
          </p:nvPr>
        </p:nvGraphicFramePr>
        <p:xfrm>
          <a:off x="3810000" y="1524000"/>
          <a:ext cx="5105400" cy="1539888"/>
        </p:xfrm>
        <a:graphic>
          <a:graphicData uri="http://schemas.openxmlformats.org/drawingml/2006/table">
            <a:tbl>
              <a:tblPr/>
              <a:tblGrid>
                <a:gridCol w="1701800">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379460">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Customer Name</a:t>
                      </a:r>
                    </a:p>
                  </a:txBody>
                  <a:tcPr marT="45718" marB="45718"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Customer Type</a:t>
                      </a:r>
                    </a:p>
                  </a:txBody>
                  <a:tcPr marT="45718" marB="45718"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Order Date</a:t>
                      </a:r>
                    </a:p>
                  </a:txBody>
                  <a:tcPr marT="45718" marB="45718"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38">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ABC Corp</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Commercial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Jan 2000</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312">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Dan and Sally J</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Retail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March 2006</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27">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State of Georgia</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Government</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April 2005</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39">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Fred and Katy H</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Retail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Dec 1990</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10004"/>
                  </a:ext>
                </a:extLst>
              </a:tr>
            </a:tbl>
          </a:graphicData>
        </a:graphic>
      </p:graphicFrame>
      <p:sp>
        <p:nvSpPr>
          <p:cNvPr id="1685537" name="Rectangle 33">
            <a:extLst>
              <a:ext uri="{FF2B5EF4-FFF2-40B4-BE49-F238E27FC236}">
                <a16:creationId xmlns:a16="http://schemas.microsoft.com/office/drawing/2014/main" id="{F260FADA-A167-7A4B-A093-1D23E4A940F3}"/>
              </a:ext>
            </a:extLst>
          </p:cNvPr>
          <p:cNvSpPr>
            <a:spLocks noChangeArrowheads="1"/>
          </p:cNvSpPr>
          <p:nvPr/>
        </p:nvSpPr>
        <p:spPr bwMode="auto">
          <a:xfrm>
            <a:off x="76200" y="1066800"/>
            <a:ext cx="76200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a:solidFill>
                  <a:srgbClr val="3366FF"/>
                </a:solidFill>
              </a:rPr>
              <a:t>Record filtering either includes or excludes entire rows of data.</a:t>
            </a:r>
          </a:p>
        </p:txBody>
      </p:sp>
      <p:pic>
        <p:nvPicPr>
          <p:cNvPr id="21534" name="Picture 66">
            <a:extLst>
              <a:ext uri="{FF2B5EF4-FFF2-40B4-BE49-F238E27FC236}">
                <a16:creationId xmlns:a16="http://schemas.microsoft.com/office/drawing/2014/main" id="{48EDAA86-CD2E-FA4D-86F4-736BA4296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44737" b="41104"/>
          <a:stretch>
            <a:fillRect/>
          </a:stretch>
        </p:blipFill>
        <p:spPr bwMode="auto">
          <a:xfrm>
            <a:off x="152400" y="1676400"/>
            <a:ext cx="3200400" cy="16970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5571" name="Rectangle 67">
            <a:extLst>
              <a:ext uri="{FF2B5EF4-FFF2-40B4-BE49-F238E27FC236}">
                <a16:creationId xmlns:a16="http://schemas.microsoft.com/office/drawing/2014/main" id="{733A16CB-D8D2-F149-869B-AA75C5C95459}"/>
              </a:ext>
            </a:extLst>
          </p:cNvPr>
          <p:cNvSpPr>
            <a:spLocks noChangeArrowheads="1"/>
          </p:cNvSpPr>
          <p:nvPr/>
        </p:nvSpPr>
        <p:spPr bwMode="auto">
          <a:xfrm>
            <a:off x="228600" y="2209800"/>
            <a:ext cx="2473325"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latin typeface="Arial" charset="0"/>
              </a:rPr>
              <a:t>IF</a:t>
            </a:r>
            <a:r>
              <a:rPr lang="en-US" sz="1000">
                <a:solidFill>
                  <a:schemeClr val="tx1"/>
                </a:solidFill>
                <a:latin typeface="Arial" charset="0"/>
              </a:rPr>
              <a:t> ({ORDER_DATE}&gt;"</a:t>
            </a:r>
            <a:r>
              <a:rPr lang="en-US" sz="1000">
                <a:solidFill>
                  <a:srgbClr val="FF3399"/>
                </a:solidFill>
                <a:latin typeface="Arial" charset="0"/>
              </a:rPr>
              <a:t>20000101</a:t>
            </a:r>
            <a:r>
              <a:rPr lang="en-US" sz="1000">
                <a:solidFill>
                  <a:schemeClr val="tx1"/>
                </a:solidFill>
                <a:latin typeface="Arial" charset="0"/>
              </a:rPr>
              <a:t>") </a:t>
            </a:r>
            <a:r>
              <a:rPr lang="en-US" sz="1000">
                <a:latin typeface="Arial" charset="0"/>
              </a:rPr>
              <a:t>THEN</a:t>
            </a:r>
          </a:p>
          <a:p>
            <a:pPr>
              <a:tabLst>
                <a:tab pos="228600" algn="l"/>
              </a:tabLst>
              <a:defRPr/>
            </a:pPr>
            <a:r>
              <a:rPr lang="en-US" sz="1000">
                <a:solidFill>
                  <a:schemeClr val="tx1"/>
                </a:solidFill>
                <a:latin typeface="Arial" charset="0"/>
              </a:rPr>
              <a:t>	</a:t>
            </a:r>
            <a:r>
              <a:rPr lang="en-US" sz="1000">
                <a:latin typeface="Arial" charset="0"/>
              </a:rPr>
              <a:t>SELECT</a:t>
            </a:r>
          </a:p>
          <a:p>
            <a:pPr>
              <a:tabLst>
                <a:tab pos="228600" algn="l"/>
              </a:tabLst>
              <a:defRPr/>
            </a:pPr>
            <a:r>
              <a:rPr lang="en-US" sz="1000">
                <a:latin typeface="Arial" charset="0"/>
              </a:rPr>
              <a:t>ELSE</a:t>
            </a:r>
          </a:p>
          <a:p>
            <a:pPr>
              <a:tabLst>
                <a:tab pos="228600" algn="l"/>
              </a:tabLst>
              <a:defRPr/>
            </a:pPr>
            <a:r>
              <a:rPr lang="en-US" sz="1000">
                <a:solidFill>
                  <a:schemeClr val="tx1"/>
                </a:solidFill>
                <a:latin typeface="Arial" charset="0"/>
              </a:rPr>
              <a:t>	</a:t>
            </a:r>
            <a:r>
              <a:rPr lang="en-US" sz="1000">
                <a:latin typeface="Arial" charset="0"/>
              </a:rPr>
              <a:t>SKIP</a:t>
            </a:r>
          </a:p>
          <a:p>
            <a:pPr>
              <a:tabLst>
                <a:tab pos="228600" algn="l"/>
              </a:tabLst>
              <a:defRPr/>
            </a:pPr>
            <a:r>
              <a:rPr lang="en-US" sz="1000">
                <a:latin typeface="Arial" charset="0"/>
              </a:rPr>
              <a:t>ENDIF</a:t>
            </a:r>
          </a:p>
        </p:txBody>
      </p:sp>
      <p:sp>
        <p:nvSpPr>
          <p:cNvPr id="1685572" name="AutoShape 68">
            <a:extLst>
              <a:ext uri="{FF2B5EF4-FFF2-40B4-BE49-F238E27FC236}">
                <a16:creationId xmlns:a16="http://schemas.microsoft.com/office/drawing/2014/main" id="{678BF2F3-4AC7-5442-B383-CFED87071EF6}"/>
              </a:ext>
            </a:extLst>
          </p:cNvPr>
          <p:cNvSpPr>
            <a:spLocks noChangeArrowheads="1"/>
          </p:cNvSpPr>
          <p:nvPr/>
        </p:nvSpPr>
        <p:spPr bwMode="auto">
          <a:xfrm>
            <a:off x="3505200" y="2209800"/>
            <a:ext cx="228600" cy="457200"/>
          </a:xfrm>
          <a:prstGeom prst="rightArrow">
            <a:avLst>
              <a:gd name="adj1" fmla="val 50000"/>
              <a:gd name="adj2" fmla="val 25000"/>
            </a:avLst>
          </a:prstGeom>
          <a:solidFill>
            <a:schemeClr val="accent1"/>
          </a:solid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21537" name="Rectangle 73">
            <a:extLst>
              <a:ext uri="{FF2B5EF4-FFF2-40B4-BE49-F238E27FC236}">
                <a16:creationId xmlns:a16="http://schemas.microsoft.com/office/drawing/2014/main" id="{77DF2CB2-30FB-214D-8E28-0D4926B00B17}"/>
              </a:ext>
            </a:extLst>
          </p:cNvPr>
          <p:cNvSpPr>
            <a:spLocks noChangeArrowheads="1"/>
          </p:cNvSpPr>
          <p:nvPr/>
        </p:nvSpPr>
        <p:spPr bwMode="auto">
          <a:xfrm>
            <a:off x="7229475" y="2819400"/>
            <a:ext cx="1676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7slide19.mp3">
            <a:hlinkClick r:id="" action="ppaction://media"/>
            <a:extLst>
              <a:ext uri="{FF2B5EF4-FFF2-40B4-BE49-F238E27FC236}">
                <a16:creationId xmlns:a16="http://schemas.microsoft.com/office/drawing/2014/main" id="{7BFCE9BB-95FF-FF45-9A7A-B352377232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71600" y="330620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B6DECF7B-8262-3B41-B490-4A6AB0DD2E8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1ED9934-0283-2342-84C9-4AA74CEC10FF}" type="slidenum">
              <a:rPr lang="en-AU" altLang="en-US" sz="1400"/>
              <a:pPr/>
              <a:t>2</a:t>
            </a:fld>
            <a:endParaRPr lang="en-AU" altLang="en-US" sz="1400"/>
          </a:p>
        </p:txBody>
      </p:sp>
      <p:sp>
        <p:nvSpPr>
          <p:cNvPr id="4099" name="Rectangle 2">
            <a:extLst>
              <a:ext uri="{FF2B5EF4-FFF2-40B4-BE49-F238E27FC236}">
                <a16:creationId xmlns:a16="http://schemas.microsoft.com/office/drawing/2014/main" id="{230A7508-A011-4C49-854A-F19EE257EF6D}"/>
              </a:ext>
            </a:extLst>
          </p:cNvPr>
          <p:cNvSpPr>
            <a:spLocks noGrp="1" noChangeArrowheads="1"/>
          </p:cNvSpPr>
          <p:nvPr>
            <p:ph type="title" idx="4294967295"/>
          </p:nvPr>
        </p:nvSpPr>
        <p:spPr>
          <a:noFill/>
        </p:spPr>
        <p:txBody>
          <a:bodyPr/>
          <a:lstStyle/>
          <a:p>
            <a:pPr eaLnBrk="1" hangingPunct="1"/>
            <a:r>
              <a:rPr lang="en-US" altLang="en-US" dirty="0"/>
              <a:t>page Objectives</a:t>
            </a:r>
          </a:p>
        </p:txBody>
      </p:sp>
      <p:sp>
        <p:nvSpPr>
          <p:cNvPr id="4100" name="Rectangle 3">
            <a:extLst>
              <a:ext uri="{FF2B5EF4-FFF2-40B4-BE49-F238E27FC236}">
                <a16:creationId xmlns:a16="http://schemas.microsoft.com/office/drawing/2014/main" id="{4F677D7A-C5BB-1641-B346-9A9B779CA80E}"/>
              </a:ext>
            </a:extLst>
          </p:cNvPr>
          <p:cNvSpPr>
            <a:spLocks noGrp="1" noChangeArrowheads="1"/>
          </p:cNvSpPr>
          <p:nvPr>
            <p:ph idx="4294967295"/>
          </p:nvPr>
        </p:nvSpPr>
        <p:spPr>
          <a:xfrm>
            <a:off x="228600" y="685800"/>
            <a:ext cx="8686800" cy="3429000"/>
          </a:xfrm>
        </p:spPr>
        <p:txBody>
          <a:bodyPr/>
          <a:lstStyle/>
          <a:p>
            <a:pPr marL="0" indent="0" eaLnBrk="1" hangingPunct="1">
              <a:spcAft>
                <a:spcPct val="50000"/>
              </a:spcAft>
              <a:buFont typeface="Wingdings" pitchFamily="2" charset="2"/>
              <a:buNone/>
            </a:pPr>
            <a:r>
              <a:rPr lang="en-US" altLang="en-US" dirty="0"/>
              <a:t>Upon completion of this page, you should be able to: </a:t>
            </a:r>
          </a:p>
          <a:p>
            <a:pPr marL="0" indent="0" eaLnBrk="1" hangingPunct="1">
              <a:spcAft>
                <a:spcPct val="50000"/>
              </a:spcAft>
              <a:buFont typeface="Wingdings" pitchFamily="2" charset="2"/>
              <a:buChar char="§"/>
            </a:pPr>
            <a:r>
              <a:rPr lang="en-US" altLang="en-US" dirty="0"/>
              <a:t> Explain the difference between column assignment and record selection</a:t>
            </a:r>
          </a:p>
          <a:p>
            <a:pPr marL="0" indent="0" eaLnBrk="1" hangingPunct="1">
              <a:spcAft>
                <a:spcPct val="50000"/>
              </a:spcAft>
              <a:buFont typeface="Wingdings" pitchFamily="2" charset="2"/>
              <a:buChar char="§"/>
            </a:pPr>
            <a:r>
              <a:rPr lang="en-US" altLang="en-US" dirty="0"/>
              <a:t> Set column attributes and assign simple constant values</a:t>
            </a:r>
          </a:p>
          <a:p>
            <a:pPr marL="0" indent="0" eaLnBrk="1" hangingPunct="1">
              <a:spcAft>
                <a:spcPct val="50000"/>
              </a:spcAft>
              <a:buFont typeface="Wingdings" pitchFamily="2" charset="2"/>
              <a:buChar char="§"/>
            </a:pPr>
            <a:r>
              <a:rPr lang="en-US" altLang="en-US" dirty="0"/>
              <a:t> Use if-then-else logic in setting column values</a:t>
            </a:r>
          </a:p>
          <a:p>
            <a:pPr marL="0" indent="0" eaLnBrk="1" hangingPunct="1">
              <a:spcAft>
                <a:spcPct val="50000"/>
              </a:spcAft>
              <a:buFont typeface="Wingdings" pitchFamily="2" charset="2"/>
              <a:buChar char="§"/>
            </a:pPr>
            <a:r>
              <a:rPr lang="en-US" altLang="en-US" dirty="0"/>
              <a:t> Create column formulas</a:t>
            </a:r>
          </a:p>
        </p:txBody>
      </p:sp>
      <p:pic>
        <p:nvPicPr>
          <p:cNvPr id="2" name="Online Media 1" descr="Mod7slide2.mp3">
            <a:hlinkClick r:id="" action="ppaction://media"/>
            <a:extLst>
              <a:ext uri="{FF2B5EF4-FFF2-40B4-BE49-F238E27FC236}">
                <a16:creationId xmlns:a16="http://schemas.microsoft.com/office/drawing/2014/main" id="{40FB1C62-57B9-ED4A-8925-A11E6E481F8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00200" y="24003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F4523677-A922-7E47-9A71-C0302BAD4CF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97321AE-1C9F-A848-9DA6-4EBB6DF3D334}" type="slidenum">
              <a:rPr lang="en-AU" altLang="en-US" sz="1400"/>
              <a:pPr/>
              <a:t>20</a:t>
            </a:fld>
            <a:endParaRPr lang="en-AU" altLang="en-US" sz="1400"/>
          </a:p>
        </p:txBody>
      </p:sp>
      <p:sp>
        <p:nvSpPr>
          <p:cNvPr id="22531" name="Rectangle 2">
            <a:extLst>
              <a:ext uri="{FF2B5EF4-FFF2-40B4-BE49-F238E27FC236}">
                <a16:creationId xmlns:a16="http://schemas.microsoft.com/office/drawing/2014/main" id="{4DCEB006-DE9B-2544-82F5-B959161B7DEE}"/>
              </a:ext>
            </a:extLst>
          </p:cNvPr>
          <p:cNvSpPr>
            <a:spLocks noGrp="1" noChangeArrowheads="1"/>
          </p:cNvSpPr>
          <p:nvPr>
            <p:ph type="title"/>
          </p:nvPr>
        </p:nvSpPr>
        <p:spPr/>
        <p:txBody>
          <a:bodyPr/>
          <a:lstStyle/>
          <a:p>
            <a:r>
              <a:rPr lang="en-US" altLang="en-US"/>
              <a:t>Record Filter versus Column Assignments (3 of 3)</a:t>
            </a:r>
            <a:endParaRPr lang="en-US" altLang="en-US">
              <a:solidFill>
                <a:srgbClr val="FF0000"/>
              </a:solidFill>
            </a:endParaRPr>
          </a:p>
        </p:txBody>
      </p:sp>
      <p:graphicFrame>
        <p:nvGraphicFramePr>
          <p:cNvPr id="1687626" name="Group 74">
            <a:extLst>
              <a:ext uri="{FF2B5EF4-FFF2-40B4-BE49-F238E27FC236}">
                <a16:creationId xmlns:a16="http://schemas.microsoft.com/office/drawing/2014/main" id="{3EF0F5DD-83A4-1245-970D-1E8860C0E4E8}"/>
              </a:ext>
            </a:extLst>
          </p:cNvPr>
          <p:cNvGraphicFramePr>
            <a:graphicFrameLocks noGrp="1"/>
          </p:cNvGraphicFramePr>
          <p:nvPr>
            <p:ph idx="1"/>
          </p:nvPr>
        </p:nvGraphicFramePr>
        <p:xfrm>
          <a:off x="3810000" y="1524000"/>
          <a:ext cx="5105400" cy="1266840"/>
        </p:xfrm>
        <a:graphic>
          <a:graphicData uri="http://schemas.openxmlformats.org/drawingml/2006/table">
            <a:tbl>
              <a:tblPr/>
              <a:tblGrid>
                <a:gridCol w="1701800">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379457">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Customer Name</a:t>
                      </a:r>
                    </a:p>
                  </a:txBody>
                  <a:tcPr marT="45718" marB="45718"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Customer Type</a:t>
                      </a:r>
                    </a:p>
                  </a:txBody>
                  <a:tcPr marT="45718" marB="45718"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Order Date</a:t>
                      </a:r>
                    </a:p>
                  </a:txBody>
                  <a:tcPr marT="45718" marB="45718"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35">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ABC Corp</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Commercial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Jan 2000</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309">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Dan and Sally J</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Retail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March 2006</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24">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State of Georgia</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Government</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April 2005</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687587" name="Group 35">
            <a:extLst>
              <a:ext uri="{FF2B5EF4-FFF2-40B4-BE49-F238E27FC236}">
                <a16:creationId xmlns:a16="http://schemas.microsoft.com/office/drawing/2014/main" id="{B6E97DDB-0401-994D-870F-87D42848B482}"/>
              </a:ext>
            </a:extLst>
          </p:cNvPr>
          <p:cNvGraphicFramePr>
            <a:graphicFrameLocks noGrp="1"/>
          </p:cNvGraphicFramePr>
          <p:nvPr/>
        </p:nvGraphicFramePr>
        <p:xfrm>
          <a:off x="3810000" y="4248150"/>
          <a:ext cx="5029200" cy="1240077"/>
        </p:xfrm>
        <a:graphic>
          <a:graphicData uri="http://schemas.openxmlformats.org/drawingml/2006/table">
            <a:tbl>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516345">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All Customers</a:t>
                      </a:r>
                    </a:p>
                  </a:txBody>
                  <a:tcPr marT="45694" marB="45694"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Retail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Commercial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4</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Other Types of Customers</a:t>
                      </a:r>
                    </a:p>
                  </a:txBody>
                  <a:tcPr marT="45694" marB="45694"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924">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578">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7991">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2579" name="Picture 69">
            <a:extLst>
              <a:ext uri="{FF2B5EF4-FFF2-40B4-BE49-F238E27FC236}">
                <a16:creationId xmlns:a16="http://schemas.microsoft.com/office/drawing/2014/main" id="{CDC008CD-99EA-624C-9D72-D5DB2CEFC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665"/>
          <a:stretch>
            <a:fillRect/>
          </a:stretch>
        </p:blipFill>
        <p:spPr bwMode="auto">
          <a:xfrm>
            <a:off x="152400" y="2819400"/>
            <a:ext cx="3200400" cy="14239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7622" name="Rectangle 70">
            <a:extLst>
              <a:ext uri="{FF2B5EF4-FFF2-40B4-BE49-F238E27FC236}">
                <a16:creationId xmlns:a16="http://schemas.microsoft.com/office/drawing/2014/main" id="{13923078-DCDE-6348-A4B6-8B7B7055739D}"/>
              </a:ext>
            </a:extLst>
          </p:cNvPr>
          <p:cNvSpPr>
            <a:spLocks noChangeArrowheads="1"/>
          </p:cNvSpPr>
          <p:nvPr/>
        </p:nvSpPr>
        <p:spPr bwMode="auto">
          <a:xfrm>
            <a:off x="304800" y="3200400"/>
            <a:ext cx="2616200"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latin typeface="Arial" charset="0"/>
              </a:rPr>
              <a:t>IF</a:t>
            </a:r>
            <a:r>
              <a:rPr lang="en-US" sz="1000">
                <a:solidFill>
                  <a:schemeClr val="tx1"/>
                </a:solidFill>
                <a:latin typeface="Arial" charset="0"/>
              </a:rPr>
              <a:t> ({CUSTOMER_TYPE}=“</a:t>
            </a:r>
            <a:r>
              <a:rPr lang="en-US" sz="1000">
                <a:solidFill>
                  <a:srgbClr val="FF3399"/>
                </a:solidFill>
                <a:latin typeface="Arial" charset="0"/>
              </a:rPr>
              <a:t>RETAIL</a:t>
            </a:r>
            <a:r>
              <a:rPr lang="en-US" sz="1000">
                <a:solidFill>
                  <a:schemeClr val="tx1"/>
                </a:solidFill>
                <a:latin typeface="Arial" charset="0"/>
              </a:rPr>
              <a:t>") </a:t>
            </a:r>
            <a:r>
              <a:rPr lang="en-US" sz="1000">
                <a:latin typeface="Arial" charset="0"/>
              </a:rPr>
              <a:t>THEN</a:t>
            </a:r>
          </a:p>
          <a:p>
            <a:pPr>
              <a:tabLst>
                <a:tab pos="228600" algn="l"/>
              </a:tabLst>
              <a:defRPr/>
            </a:pPr>
            <a:r>
              <a:rPr lang="en-US" sz="1000">
                <a:solidFill>
                  <a:schemeClr val="tx1"/>
                </a:solidFill>
                <a:latin typeface="Arial" charset="0"/>
              </a:rPr>
              <a:t>	</a:t>
            </a:r>
            <a:r>
              <a:rPr lang="en-US" sz="1000">
                <a:latin typeface="Arial" charset="0"/>
              </a:rPr>
              <a:t>COLUMN </a:t>
            </a:r>
            <a:r>
              <a:rPr lang="en-US" sz="1000">
                <a:solidFill>
                  <a:schemeClr val="tx1"/>
                </a:solidFill>
                <a:latin typeface="Arial" charset="0"/>
              </a:rPr>
              <a:t>= 1</a:t>
            </a:r>
            <a:endParaRPr lang="en-US" sz="400">
              <a:latin typeface="Arial" charset="0"/>
            </a:endParaRPr>
          </a:p>
          <a:p>
            <a:pPr>
              <a:tabLst>
                <a:tab pos="228600" algn="l"/>
              </a:tabLst>
              <a:defRPr/>
            </a:pPr>
            <a:r>
              <a:rPr lang="en-US" sz="1000">
                <a:latin typeface="Arial" charset="0"/>
              </a:rPr>
              <a:t>ELSE</a:t>
            </a:r>
          </a:p>
          <a:p>
            <a:pPr>
              <a:tabLst>
                <a:tab pos="228600" algn="l"/>
              </a:tabLst>
              <a:defRPr/>
            </a:pPr>
            <a:r>
              <a:rPr lang="en-US" sz="1000">
                <a:solidFill>
                  <a:schemeClr val="tx1"/>
                </a:solidFill>
                <a:latin typeface="Arial" charset="0"/>
              </a:rPr>
              <a:t>	 </a:t>
            </a:r>
            <a:r>
              <a:rPr lang="en-US" sz="1000">
                <a:latin typeface="Arial" charset="0"/>
              </a:rPr>
              <a:t>COLUMN </a:t>
            </a:r>
            <a:r>
              <a:rPr lang="en-US" sz="1000">
                <a:solidFill>
                  <a:schemeClr val="tx1"/>
                </a:solidFill>
                <a:latin typeface="Arial" charset="0"/>
              </a:rPr>
              <a:t>= 0</a:t>
            </a:r>
            <a:endParaRPr lang="en-US" sz="1000">
              <a:latin typeface="Arial" charset="0"/>
            </a:endParaRPr>
          </a:p>
          <a:p>
            <a:pPr>
              <a:tabLst>
                <a:tab pos="228600" algn="l"/>
              </a:tabLst>
              <a:defRPr/>
            </a:pPr>
            <a:r>
              <a:rPr lang="en-US" sz="1000">
                <a:latin typeface="Arial" charset="0"/>
              </a:rPr>
              <a:t>ENDIF</a:t>
            </a:r>
          </a:p>
        </p:txBody>
      </p:sp>
      <p:sp>
        <p:nvSpPr>
          <p:cNvPr id="22581" name="Rectangle 72">
            <a:extLst>
              <a:ext uri="{FF2B5EF4-FFF2-40B4-BE49-F238E27FC236}">
                <a16:creationId xmlns:a16="http://schemas.microsoft.com/office/drawing/2014/main" id="{D45317DD-FB2A-1A40-9F97-00ADC0F0B686}"/>
              </a:ext>
            </a:extLst>
          </p:cNvPr>
          <p:cNvSpPr>
            <a:spLocks noChangeArrowheads="1"/>
          </p:cNvSpPr>
          <p:nvPr/>
        </p:nvSpPr>
        <p:spPr bwMode="auto">
          <a:xfrm>
            <a:off x="5181600" y="4724400"/>
            <a:ext cx="1066800" cy="762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87627" name="Rectangle 75">
            <a:extLst>
              <a:ext uri="{FF2B5EF4-FFF2-40B4-BE49-F238E27FC236}">
                <a16:creationId xmlns:a16="http://schemas.microsoft.com/office/drawing/2014/main" id="{8F5CCBFC-4E5C-9542-AFBD-7B159D724DD1}"/>
              </a:ext>
            </a:extLst>
          </p:cNvPr>
          <p:cNvSpPr>
            <a:spLocks noChangeArrowheads="1"/>
          </p:cNvSpPr>
          <p:nvPr/>
        </p:nvSpPr>
        <p:spPr bwMode="auto">
          <a:xfrm>
            <a:off x="3810000" y="1066800"/>
            <a:ext cx="29718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a:lnSpc>
                <a:spcPct val="100000"/>
              </a:lnSpc>
              <a:defRPr/>
            </a:pPr>
            <a:r>
              <a:rPr lang="en-US" sz="1800">
                <a:latin typeface="Arial" charset="0"/>
              </a:rPr>
              <a:t>Selected Records</a:t>
            </a:r>
          </a:p>
        </p:txBody>
      </p:sp>
      <p:sp>
        <p:nvSpPr>
          <p:cNvPr id="22583" name="Rectangle 76">
            <a:extLst>
              <a:ext uri="{FF2B5EF4-FFF2-40B4-BE49-F238E27FC236}">
                <a16:creationId xmlns:a16="http://schemas.microsoft.com/office/drawing/2014/main" id="{3D8BED26-B33D-E44C-8A56-772575D29DA6}"/>
              </a:ext>
            </a:extLst>
          </p:cNvPr>
          <p:cNvSpPr>
            <a:spLocks noChangeArrowheads="1"/>
          </p:cNvSpPr>
          <p:nvPr/>
        </p:nvSpPr>
        <p:spPr bwMode="auto">
          <a:xfrm>
            <a:off x="5486400" y="1905000"/>
            <a:ext cx="1752600" cy="838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22584" name="AutoShape 20">
            <a:extLst>
              <a:ext uri="{FF2B5EF4-FFF2-40B4-BE49-F238E27FC236}">
                <a16:creationId xmlns:a16="http://schemas.microsoft.com/office/drawing/2014/main" id="{F9A27F73-8D43-DC47-8FB5-517C7CF00A1B}"/>
              </a:ext>
            </a:extLst>
          </p:cNvPr>
          <p:cNvCxnSpPr>
            <a:cxnSpLocks noChangeShapeType="1"/>
            <a:endCxn id="1687630" idx="0"/>
          </p:cNvCxnSpPr>
          <p:nvPr/>
        </p:nvCxnSpPr>
        <p:spPr bwMode="auto">
          <a:xfrm>
            <a:off x="3352800" y="3532188"/>
            <a:ext cx="2336800" cy="792162"/>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687630" name="Rectangle 78">
            <a:extLst>
              <a:ext uri="{FF2B5EF4-FFF2-40B4-BE49-F238E27FC236}">
                <a16:creationId xmlns:a16="http://schemas.microsoft.com/office/drawing/2014/main" id="{770EACD0-1C9F-5046-8F49-73943F021FE4}"/>
              </a:ext>
            </a:extLst>
          </p:cNvPr>
          <p:cNvSpPr>
            <a:spLocks noChangeArrowheads="1"/>
          </p:cNvSpPr>
          <p:nvPr/>
        </p:nvSpPr>
        <p:spPr bwMode="auto">
          <a:xfrm>
            <a:off x="5537200" y="4324350"/>
            <a:ext cx="304800" cy="1524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cxnSp>
        <p:nvCxnSpPr>
          <p:cNvPr id="22586" name="AutoShape 20">
            <a:extLst>
              <a:ext uri="{FF2B5EF4-FFF2-40B4-BE49-F238E27FC236}">
                <a16:creationId xmlns:a16="http://schemas.microsoft.com/office/drawing/2014/main" id="{7542BC38-61D2-A24B-9E23-E72D04769685}"/>
              </a:ext>
            </a:extLst>
          </p:cNvPr>
          <p:cNvCxnSpPr>
            <a:cxnSpLocks noChangeShapeType="1"/>
            <a:stCxn id="22583" idx="1"/>
          </p:cNvCxnSpPr>
          <p:nvPr/>
        </p:nvCxnSpPr>
        <p:spPr bwMode="auto">
          <a:xfrm rot="10800000" flipV="1">
            <a:off x="1752600" y="2324100"/>
            <a:ext cx="3719513" cy="495300"/>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22587" name="Line 80">
            <a:extLst>
              <a:ext uri="{FF2B5EF4-FFF2-40B4-BE49-F238E27FC236}">
                <a16:creationId xmlns:a16="http://schemas.microsoft.com/office/drawing/2014/main" id="{17866E06-BB6B-0946-966D-45398CE3E670}"/>
              </a:ext>
            </a:extLst>
          </p:cNvPr>
          <p:cNvSpPr>
            <a:spLocks noChangeShapeType="1"/>
          </p:cNvSpPr>
          <p:nvPr/>
        </p:nvSpPr>
        <p:spPr bwMode="auto">
          <a:xfrm flipV="1">
            <a:off x="5867400" y="5410200"/>
            <a:ext cx="990600" cy="22860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87633" name="Rectangle 81">
            <a:extLst>
              <a:ext uri="{FF2B5EF4-FFF2-40B4-BE49-F238E27FC236}">
                <a16:creationId xmlns:a16="http://schemas.microsoft.com/office/drawing/2014/main" id="{C4933A5F-3963-DD4E-BDA7-EAB9408C3515}"/>
              </a:ext>
            </a:extLst>
          </p:cNvPr>
          <p:cNvSpPr>
            <a:spLocks noChangeArrowheads="1"/>
          </p:cNvSpPr>
          <p:nvPr/>
        </p:nvSpPr>
        <p:spPr bwMode="auto">
          <a:xfrm>
            <a:off x="2895600" y="5562600"/>
            <a:ext cx="3033713"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solidFill>
                  <a:schemeClr val="tx1"/>
                </a:solidFill>
                <a:latin typeface="Arial" charset="0"/>
              </a:rPr>
              <a:t>IF ({CUSTOMER_TYPE}=“COMMERCIAL") THEN</a:t>
            </a:r>
          </a:p>
          <a:p>
            <a:pPr>
              <a:tabLst>
                <a:tab pos="228600" algn="l"/>
              </a:tabLst>
              <a:defRPr/>
            </a:pPr>
            <a:r>
              <a:rPr lang="en-US" sz="1000">
                <a:solidFill>
                  <a:schemeClr val="tx1"/>
                </a:solidFill>
                <a:latin typeface="Arial" charset="0"/>
              </a:rPr>
              <a:t>	COLUMN = 1</a:t>
            </a:r>
            <a:endParaRPr lang="en-US" sz="400">
              <a:solidFill>
                <a:schemeClr val="tx1"/>
              </a:solidFill>
              <a:latin typeface="Arial" charset="0"/>
            </a:endParaRPr>
          </a:p>
          <a:p>
            <a:pPr>
              <a:tabLst>
                <a:tab pos="228600" algn="l"/>
              </a:tabLst>
              <a:defRPr/>
            </a:pPr>
            <a:r>
              <a:rPr lang="en-US" sz="1000">
                <a:solidFill>
                  <a:schemeClr val="tx1"/>
                </a:solidFill>
                <a:latin typeface="Arial" charset="0"/>
              </a:rPr>
              <a:t>ELSE</a:t>
            </a:r>
          </a:p>
          <a:p>
            <a:pPr>
              <a:tabLst>
                <a:tab pos="228600" algn="l"/>
              </a:tabLst>
              <a:defRPr/>
            </a:pPr>
            <a:r>
              <a:rPr lang="en-US" sz="1000">
                <a:solidFill>
                  <a:schemeClr val="tx1"/>
                </a:solidFill>
                <a:latin typeface="Arial" charset="0"/>
              </a:rPr>
              <a:t>	 COLUMN = 0</a:t>
            </a:r>
          </a:p>
          <a:p>
            <a:pPr>
              <a:tabLst>
                <a:tab pos="228600" algn="l"/>
              </a:tabLst>
              <a:defRPr/>
            </a:pPr>
            <a:r>
              <a:rPr lang="en-US" sz="1000">
                <a:solidFill>
                  <a:schemeClr val="tx1"/>
                </a:solidFill>
                <a:latin typeface="Arial" charset="0"/>
              </a:rPr>
              <a:t>ENDIF</a:t>
            </a:r>
          </a:p>
        </p:txBody>
      </p:sp>
      <p:sp>
        <p:nvSpPr>
          <p:cNvPr id="1687634" name="Rectangle 82">
            <a:extLst>
              <a:ext uri="{FF2B5EF4-FFF2-40B4-BE49-F238E27FC236}">
                <a16:creationId xmlns:a16="http://schemas.microsoft.com/office/drawing/2014/main" id="{868DE368-11DD-B546-A72A-D1CFD09612C3}"/>
              </a:ext>
            </a:extLst>
          </p:cNvPr>
          <p:cNvSpPr>
            <a:spLocks noChangeArrowheads="1"/>
          </p:cNvSpPr>
          <p:nvPr/>
        </p:nvSpPr>
        <p:spPr bwMode="auto">
          <a:xfrm>
            <a:off x="2720975" y="5003800"/>
            <a:ext cx="949325" cy="2286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solidFill>
                  <a:schemeClr val="tx1"/>
                </a:solidFill>
                <a:latin typeface="Arial" charset="0"/>
              </a:rPr>
              <a:t>COLUMN = 1</a:t>
            </a:r>
            <a:endParaRPr lang="en-US" sz="400">
              <a:solidFill>
                <a:schemeClr val="tx1"/>
              </a:solidFill>
              <a:latin typeface="Arial" charset="0"/>
            </a:endParaRPr>
          </a:p>
        </p:txBody>
      </p:sp>
      <p:sp>
        <p:nvSpPr>
          <p:cNvPr id="22590" name="AutoShape 83">
            <a:extLst>
              <a:ext uri="{FF2B5EF4-FFF2-40B4-BE49-F238E27FC236}">
                <a16:creationId xmlns:a16="http://schemas.microsoft.com/office/drawing/2014/main" id="{1742DEDE-E1B1-E54B-8B76-A25010D7BF56}"/>
              </a:ext>
            </a:extLst>
          </p:cNvPr>
          <p:cNvSpPr>
            <a:spLocks/>
          </p:cNvSpPr>
          <p:nvPr/>
        </p:nvSpPr>
        <p:spPr bwMode="auto">
          <a:xfrm>
            <a:off x="3657600" y="4724400"/>
            <a:ext cx="152400" cy="762000"/>
          </a:xfrm>
          <a:prstGeom prst="leftBrace">
            <a:avLst>
              <a:gd name="adj1" fmla="val 41667"/>
              <a:gd name="adj2" fmla="val 50000"/>
            </a:avLst>
          </a:prstGeom>
          <a:noFill/>
          <a:ln w="28575">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7slide20.mp3">
            <a:hlinkClick r:id="" action="ppaction://media"/>
            <a:extLst>
              <a:ext uri="{FF2B5EF4-FFF2-40B4-BE49-F238E27FC236}">
                <a16:creationId xmlns:a16="http://schemas.microsoft.com/office/drawing/2014/main" id="{C11034D7-0FEF-2D42-AB26-A1C6D3FD46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 y="3224959"/>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2B5F3216-9BC8-6E4B-BE2D-4D5E22825BB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D33546E-BA46-634C-8FA9-B20425A67764}" type="slidenum">
              <a:rPr lang="en-AU" altLang="en-US" sz="1400"/>
              <a:pPr/>
              <a:t>21</a:t>
            </a:fld>
            <a:endParaRPr lang="en-AU" altLang="en-US" sz="1400"/>
          </a:p>
        </p:txBody>
      </p:sp>
      <p:sp>
        <p:nvSpPr>
          <p:cNvPr id="23555" name="Rectangle 2">
            <a:extLst>
              <a:ext uri="{FF2B5EF4-FFF2-40B4-BE49-F238E27FC236}">
                <a16:creationId xmlns:a16="http://schemas.microsoft.com/office/drawing/2014/main" id="{D0B2AB21-687E-7F4E-B218-4DECCA1041BA}"/>
              </a:ext>
            </a:extLst>
          </p:cNvPr>
          <p:cNvSpPr>
            <a:spLocks noGrp="1" noChangeArrowheads="1"/>
          </p:cNvSpPr>
          <p:nvPr>
            <p:ph type="title"/>
          </p:nvPr>
        </p:nvSpPr>
        <p:spPr/>
        <p:txBody>
          <a:bodyPr/>
          <a:lstStyle/>
          <a:p>
            <a:r>
              <a:rPr lang="en-US" altLang="en-US"/>
              <a:t>Format Phase Column Calculations</a:t>
            </a:r>
          </a:p>
        </p:txBody>
      </p:sp>
      <p:sp>
        <p:nvSpPr>
          <p:cNvPr id="1691677" name="Rectangle 29">
            <a:extLst>
              <a:ext uri="{FF2B5EF4-FFF2-40B4-BE49-F238E27FC236}">
                <a16:creationId xmlns:a16="http://schemas.microsoft.com/office/drawing/2014/main" id="{6B055C7E-177D-2B49-8306-4D6E032AE969}"/>
              </a:ext>
            </a:extLst>
          </p:cNvPr>
          <p:cNvSpPr>
            <a:spLocks noChangeArrowheads="1"/>
          </p:cNvSpPr>
          <p:nvPr/>
        </p:nvSpPr>
        <p:spPr bwMode="auto">
          <a:xfrm>
            <a:off x="1828800" y="2133600"/>
            <a:ext cx="2133600" cy="1828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a:solidFill>
                  <a:srgbClr val="3366FF"/>
                </a:solidFill>
              </a:rPr>
              <a:t>Format phase calculation assigns a value to the last column.</a:t>
            </a:r>
          </a:p>
        </p:txBody>
      </p:sp>
      <p:graphicFrame>
        <p:nvGraphicFramePr>
          <p:cNvPr id="1691678" name="Group 30">
            <a:extLst>
              <a:ext uri="{FF2B5EF4-FFF2-40B4-BE49-F238E27FC236}">
                <a16:creationId xmlns:a16="http://schemas.microsoft.com/office/drawing/2014/main" id="{B5CCBB7D-E071-ED46-AE52-8DC85FD9352A}"/>
              </a:ext>
            </a:extLst>
          </p:cNvPr>
          <p:cNvGraphicFramePr>
            <a:graphicFrameLocks noGrp="1"/>
          </p:cNvGraphicFramePr>
          <p:nvPr/>
        </p:nvGraphicFramePr>
        <p:xfrm>
          <a:off x="3810000" y="4400550"/>
          <a:ext cx="5029200" cy="1240077"/>
        </p:xfrm>
        <a:graphic>
          <a:graphicData uri="http://schemas.openxmlformats.org/drawingml/2006/table">
            <a:tbl>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516345">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All Customers</a:t>
                      </a:r>
                    </a:p>
                  </a:txBody>
                  <a:tcPr marT="45694" marB="45694"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Retail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Commercial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4</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Other Types of Customers</a:t>
                      </a:r>
                    </a:p>
                  </a:txBody>
                  <a:tcPr marT="45694" marB="45694"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924">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578">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7991">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3583" name="Rectangle 63">
            <a:extLst>
              <a:ext uri="{FF2B5EF4-FFF2-40B4-BE49-F238E27FC236}">
                <a16:creationId xmlns:a16="http://schemas.microsoft.com/office/drawing/2014/main" id="{59A42832-78DF-E446-9B78-A2291FE35800}"/>
              </a:ext>
            </a:extLst>
          </p:cNvPr>
          <p:cNvSpPr>
            <a:spLocks noChangeArrowheads="1"/>
          </p:cNvSpPr>
          <p:nvPr/>
        </p:nvSpPr>
        <p:spPr bwMode="auto">
          <a:xfrm>
            <a:off x="7543800" y="4876800"/>
            <a:ext cx="1295400" cy="762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23584" name="AutoShape 20">
            <a:extLst>
              <a:ext uri="{FF2B5EF4-FFF2-40B4-BE49-F238E27FC236}">
                <a16:creationId xmlns:a16="http://schemas.microsoft.com/office/drawing/2014/main" id="{20135021-53B1-924E-B2AC-0FDDB4BD51F8}"/>
              </a:ext>
            </a:extLst>
          </p:cNvPr>
          <p:cNvCxnSpPr>
            <a:cxnSpLocks noChangeShapeType="1"/>
          </p:cNvCxnSpPr>
          <p:nvPr/>
        </p:nvCxnSpPr>
        <p:spPr bwMode="auto">
          <a:xfrm rot="16200000" flipH="1">
            <a:off x="6819900" y="3009900"/>
            <a:ext cx="1733550" cy="1047750"/>
          </a:xfrm>
          <a:prstGeom prst="bentConnector3">
            <a:avLst>
              <a:gd name="adj1" fmla="val 50000"/>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691715" name="Rectangle 67">
            <a:extLst>
              <a:ext uri="{FF2B5EF4-FFF2-40B4-BE49-F238E27FC236}">
                <a16:creationId xmlns:a16="http://schemas.microsoft.com/office/drawing/2014/main" id="{03B78E03-6E4D-904C-B733-1A5AA368EE27}"/>
              </a:ext>
            </a:extLst>
          </p:cNvPr>
          <p:cNvSpPr>
            <a:spLocks noChangeArrowheads="1"/>
          </p:cNvSpPr>
          <p:nvPr/>
        </p:nvSpPr>
        <p:spPr bwMode="auto">
          <a:xfrm>
            <a:off x="8077200" y="4552950"/>
            <a:ext cx="304800" cy="1524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pic>
        <p:nvPicPr>
          <p:cNvPr id="23586" name="Picture 68">
            <a:extLst>
              <a:ext uri="{FF2B5EF4-FFF2-40B4-BE49-F238E27FC236}">
                <a16:creationId xmlns:a16="http://schemas.microsoft.com/office/drawing/2014/main" id="{C2317891-F7BB-FC4B-9EFE-E0710FF01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665" b="-7024"/>
          <a:stretch>
            <a:fillRect/>
          </a:stretch>
        </p:blipFill>
        <p:spPr bwMode="auto">
          <a:xfrm>
            <a:off x="5562600" y="1143000"/>
            <a:ext cx="3200400" cy="1524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91717" name="Rectangle 69">
            <a:extLst>
              <a:ext uri="{FF2B5EF4-FFF2-40B4-BE49-F238E27FC236}">
                <a16:creationId xmlns:a16="http://schemas.microsoft.com/office/drawing/2014/main" id="{6311FDAD-D24A-5941-80F2-FA4404A1F819}"/>
              </a:ext>
            </a:extLst>
          </p:cNvPr>
          <p:cNvSpPr>
            <a:spLocks noChangeArrowheads="1"/>
          </p:cNvSpPr>
          <p:nvPr/>
        </p:nvSpPr>
        <p:spPr bwMode="auto">
          <a:xfrm>
            <a:off x="5715000" y="1547813"/>
            <a:ext cx="2362200" cy="2286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tabLst>
                <a:tab pos="228600" algn="l"/>
              </a:tabLst>
              <a:defRPr/>
            </a:pPr>
            <a:r>
              <a:rPr lang="en-US" sz="1000">
                <a:latin typeface="Arial" charset="0"/>
              </a:rPr>
              <a:t>COLUMN </a:t>
            </a:r>
            <a:r>
              <a:rPr lang="en-US" sz="1000">
                <a:solidFill>
                  <a:schemeClr val="tx1"/>
                </a:solidFill>
                <a:latin typeface="Arial" charset="0"/>
              </a:rPr>
              <a:t>= </a:t>
            </a:r>
            <a:r>
              <a:rPr lang="en-US" sz="1000">
                <a:latin typeface="Arial" charset="0"/>
              </a:rPr>
              <a:t>COL.</a:t>
            </a:r>
            <a:r>
              <a:rPr lang="en-US" sz="1000">
                <a:solidFill>
                  <a:schemeClr val="tx1"/>
                </a:solidFill>
                <a:latin typeface="Arial" charset="0"/>
              </a:rPr>
              <a:t>1 - </a:t>
            </a:r>
            <a:r>
              <a:rPr lang="en-US" sz="1000">
                <a:latin typeface="Arial" charset="0"/>
              </a:rPr>
              <a:t>COL.</a:t>
            </a:r>
            <a:r>
              <a:rPr lang="en-US" sz="1000">
                <a:solidFill>
                  <a:schemeClr val="tx1"/>
                </a:solidFill>
                <a:latin typeface="Arial" charset="0"/>
              </a:rPr>
              <a:t>2 - </a:t>
            </a:r>
            <a:r>
              <a:rPr lang="en-US" sz="1000">
                <a:latin typeface="Arial" charset="0"/>
              </a:rPr>
              <a:t>COL.</a:t>
            </a:r>
            <a:r>
              <a:rPr lang="en-US" sz="1000">
                <a:solidFill>
                  <a:schemeClr val="tx1"/>
                </a:solidFill>
                <a:latin typeface="Arial" charset="0"/>
              </a:rPr>
              <a:t>3</a:t>
            </a:r>
            <a:endParaRPr lang="en-US" sz="1000">
              <a:latin typeface="Arial" charset="0"/>
            </a:endParaRPr>
          </a:p>
        </p:txBody>
      </p:sp>
      <p:sp>
        <p:nvSpPr>
          <p:cNvPr id="23588" name="Text Box 70">
            <a:extLst>
              <a:ext uri="{FF2B5EF4-FFF2-40B4-BE49-F238E27FC236}">
                <a16:creationId xmlns:a16="http://schemas.microsoft.com/office/drawing/2014/main" id="{FA19425F-18BE-FD4A-AD50-89040F7E64C6}"/>
              </a:ext>
            </a:extLst>
          </p:cNvPr>
          <p:cNvSpPr txBox="1">
            <a:spLocks noChangeArrowheads="1"/>
          </p:cNvSpPr>
          <p:nvPr/>
        </p:nvSpPr>
        <p:spPr bwMode="auto">
          <a:xfrm>
            <a:off x="5610225" y="1200150"/>
            <a:ext cx="1203325" cy="952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700">
                <a:solidFill>
                  <a:srgbClr val="003366"/>
                </a:solidFill>
              </a:rPr>
              <a:t>Edit Format-Phase Calculation</a:t>
            </a:r>
          </a:p>
        </p:txBody>
      </p:sp>
      <p:pic>
        <p:nvPicPr>
          <p:cNvPr id="2" name="Online Media 1" descr="Mod7slide21.mp3">
            <a:hlinkClick r:id="" action="ppaction://media"/>
            <a:extLst>
              <a:ext uri="{FF2B5EF4-FFF2-40B4-BE49-F238E27FC236}">
                <a16:creationId xmlns:a16="http://schemas.microsoft.com/office/drawing/2014/main" id="{760025FD-4F0D-FC4B-B55A-36D7C11734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81200" y="30226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B6A7D096-176A-0C41-ACE2-5FF85F73D8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80B7396-2EED-4A4D-8AF4-98E60022C19F}" type="slidenum">
              <a:rPr lang="en-AU" altLang="en-US" sz="1400"/>
              <a:pPr/>
              <a:t>22</a:t>
            </a:fld>
            <a:endParaRPr lang="en-AU" altLang="en-US" sz="1400"/>
          </a:p>
        </p:txBody>
      </p:sp>
      <p:sp>
        <p:nvSpPr>
          <p:cNvPr id="24579" name="Rectangle 2">
            <a:extLst>
              <a:ext uri="{FF2B5EF4-FFF2-40B4-BE49-F238E27FC236}">
                <a16:creationId xmlns:a16="http://schemas.microsoft.com/office/drawing/2014/main" id="{BF6EB73C-55E2-C342-A206-70C3F591446D}"/>
              </a:ext>
            </a:extLst>
          </p:cNvPr>
          <p:cNvSpPr>
            <a:spLocks noGrp="1" noChangeArrowheads="1"/>
          </p:cNvSpPr>
          <p:nvPr>
            <p:ph type="title"/>
          </p:nvPr>
        </p:nvSpPr>
        <p:spPr/>
        <p:txBody>
          <a:bodyPr/>
          <a:lstStyle/>
          <a:p>
            <a:r>
              <a:rPr lang="en-US" altLang="en-US"/>
              <a:t>Format Phase Output Record Filters</a:t>
            </a:r>
          </a:p>
        </p:txBody>
      </p:sp>
      <p:sp>
        <p:nvSpPr>
          <p:cNvPr id="1693699" name="Rectangle 3">
            <a:extLst>
              <a:ext uri="{FF2B5EF4-FFF2-40B4-BE49-F238E27FC236}">
                <a16:creationId xmlns:a16="http://schemas.microsoft.com/office/drawing/2014/main" id="{64F59A73-61AB-4340-84CC-8DD38AA34C58}"/>
              </a:ext>
            </a:extLst>
          </p:cNvPr>
          <p:cNvSpPr>
            <a:spLocks noChangeArrowheads="1"/>
          </p:cNvSpPr>
          <p:nvPr/>
        </p:nvSpPr>
        <p:spPr bwMode="auto">
          <a:xfrm>
            <a:off x="4114800" y="2514600"/>
            <a:ext cx="2133600" cy="1828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a:solidFill>
                  <a:srgbClr val="3366FF"/>
                </a:solidFill>
              </a:rPr>
              <a:t>Format phase filtering produces this final output.</a:t>
            </a:r>
          </a:p>
        </p:txBody>
      </p:sp>
      <p:graphicFrame>
        <p:nvGraphicFramePr>
          <p:cNvPr id="1693700" name="Group 4">
            <a:extLst>
              <a:ext uri="{FF2B5EF4-FFF2-40B4-BE49-F238E27FC236}">
                <a16:creationId xmlns:a16="http://schemas.microsoft.com/office/drawing/2014/main" id="{37E51245-5D2C-424A-8FF1-4C6EF092C591}"/>
              </a:ext>
            </a:extLst>
          </p:cNvPr>
          <p:cNvGraphicFramePr>
            <a:graphicFrameLocks noGrp="1"/>
          </p:cNvGraphicFramePr>
          <p:nvPr/>
        </p:nvGraphicFramePr>
        <p:xfrm>
          <a:off x="3810000" y="4400550"/>
          <a:ext cx="5029200" cy="1240077"/>
        </p:xfrm>
        <a:graphic>
          <a:graphicData uri="http://schemas.openxmlformats.org/drawingml/2006/table">
            <a:tbl>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516345">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All Customers</a:t>
                      </a:r>
                    </a:p>
                  </a:txBody>
                  <a:tcPr marT="45694" marB="45694"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Retail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Commercial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4</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Other Types of Customers</a:t>
                      </a:r>
                    </a:p>
                  </a:txBody>
                  <a:tcPr marT="45694" marB="45694"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924">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578">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7991">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4607" name="Rectangle 35">
            <a:extLst>
              <a:ext uri="{FF2B5EF4-FFF2-40B4-BE49-F238E27FC236}">
                <a16:creationId xmlns:a16="http://schemas.microsoft.com/office/drawing/2014/main" id="{28B09D36-E1E2-BD45-9AF2-21082480AD67}"/>
              </a:ext>
            </a:extLst>
          </p:cNvPr>
          <p:cNvSpPr>
            <a:spLocks noChangeArrowheads="1"/>
          </p:cNvSpPr>
          <p:nvPr/>
        </p:nvSpPr>
        <p:spPr bwMode="auto">
          <a:xfrm>
            <a:off x="7554913" y="5410200"/>
            <a:ext cx="1295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24608" name="AutoShape 20">
            <a:extLst>
              <a:ext uri="{FF2B5EF4-FFF2-40B4-BE49-F238E27FC236}">
                <a16:creationId xmlns:a16="http://schemas.microsoft.com/office/drawing/2014/main" id="{B655FEED-EF49-4846-951C-67134DD66EFA}"/>
              </a:ext>
            </a:extLst>
          </p:cNvPr>
          <p:cNvCxnSpPr>
            <a:cxnSpLocks noChangeShapeType="1"/>
          </p:cNvCxnSpPr>
          <p:nvPr/>
        </p:nvCxnSpPr>
        <p:spPr bwMode="auto">
          <a:xfrm rot="5400000" flipH="1">
            <a:off x="2436812" y="3527426"/>
            <a:ext cx="841375" cy="1905000"/>
          </a:xfrm>
          <a:prstGeom prst="bentConnector3">
            <a:avLst>
              <a:gd name="adj1" fmla="val 49245"/>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693733" name="Rectangle 37">
            <a:extLst>
              <a:ext uri="{FF2B5EF4-FFF2-40B4-BE49-F238E27FC236}">
                <a16:creationId xmlns:a16="http://schemas.microsoft.com/office/drawing/2014/main" id="{4EB5ED36-E6D2-594D-AFBF-AE948A167935}"/>
              </a:ext>
            </a:extLst>
          </p:cNvPr>
          <p:cNvSpPr>
            <a:spLocks noChangeArrowheads="1"/>
          </p:cNvSpPr>
          <p:nvPr/>
        </p:nvSpPr>
        <p:spPr bwMode="auto">
          <a:xfrm>
            <a:off x="8077200" y="4552950"/>
            <a:ext cx="304800" cy="1524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pic>
        <p:nvPicPr>
          <p:cNvPr id="24610" name="Picture 41">
            <a:extLst>
              <a:ext uri="{FF2B5EF4-FFF2-40B4-BE49-F238E27FC236}">
                <a16:creationId xmlns:a16="http://schemas.microsoft.com/office/drawing/2014/main" id="{D7EBEC62-E402-504C-BAA7-F4FD7BCFB1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289" r="44737" b="41104"/>
          <a:stretch>
            <a:fillRect/>
          </a:stretch>
        </p:blipFill>
        <p:spPr bwMode="auto">
          <a:xfrm>
            <a:off x="304800" y="2514600"/>
            <a:ext cx="3200400" cy="15446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93738" name="Rectangle 42">
            <a:extLst>
              <a:ext uri="{FF2B5EF4-FFF2-40B4-BE49-F238E27FC236}">
                <a16:creationId xmlns:a16="http://schemas.microsoft.com/office/drawing/2014/main" id="{3001C030-FF52-1544-92C2-6346B5D4DF56}"/>
              </a:ext>
            </a:extLst>
          </p:cNvPr>
          <p:cNvSpPr>
            <a:spLocks noChangeArrowheads="1"/>
          </p:cNvSpPr>
          <p:nvPr/>
        </p:nvSpPr>
        <p:spPr bwMode="auto">
          <a:xfrm>
            <a:off x="381000" y="2895600"/>
            <a:ext cx="1179513" cy="2286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latin typeface="Arial" charset="0"/>
              </a:rPr>
              <a:t>SKIPIF</a:t>
            </a:r>
            <a:r>
              <a:rPr lang="en-US" sz="1000">
                <a:solidFill>
                  <a:schemeClr val="tx1"/>
                </a:solidFill>
                <a:latin typeface="Arial" charset="0"/>
              </a:rPr>
              <a:t>(</a:t>
            </a:r>
            <a:r>
              <a:rPr lang="en-US" sz="1000">
                <a:latin typeface="Arial" charset="0"/>
              </a:rPr>
              <a:t>COL</a:t>
            </a:r>
            <a:r>
              <a:rPr lang="en-US" sz="1000">
                <a:solidFill>
                  <a:schemeClr val="tx1"/>
                </a:solidFill>
                <a:latin typeface="Arial" charset="0"/>
              </a:rPr>
              <a:t>.4&gt;0)</a:t>
            </a:r>
            <a:endParaRPr lang="en-US" sz="1000">
              <a:latin typeface="Arial" charset="0"/>
            </a:endParaRPr>
          </a:p>
        </p:txBody>
      </p:sp>
      <p:sp>
        <p:nvSpPr>
          <p:cNvPr id="24612" name="Text Box 43">
            <a:extLst>
              <a:ext uri="{FF2B5EF4-FFF2-40B4-BE49-F238E27FC236}">
                <a16:creationId xmlns:a16="http://schemas.microsoft.com/office/drawing/2014/main" id="{4A46BB5B-3936-9649-92E3-5819FE9572D3}"/>
              </a:ext>
            </a:extLst>
          </p:cNvPr>
          <p:cNvSpPr txBox="1">
            <a:spLocks noChangeArrowheads="1"/>
          </p:cNvSpPr>
          <p:nvPr/>
        </p:nvSpPr>
        <p:spPr bwMode="auto">
          <a:xfrm>
            <a:off x="314325" y="2541588"/>
            <a:ext cx="1462088" cy="1095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a:solidFill>
                  <a:srgbClr val="003366"/>
                </a:solidFill>
              </a:rPr>
              <a:t>Edit Format-Phase Record Filter</a:t>
            </a:r>
          </a:p>
        </p:txBody>
      </p:sp>
      <p:graphicFrame>
        <p:nvGraphicFramePr>
          <p:cNvPr id="1693772" name="Group 76">
            <a:extLst>
              <a:ext uri="{FF2B5EF4-FFF2-40B4-BE49-F238E27FC236}">
                <a16:creationId xmlns:a16="http://schemas.microsoft.com/office/drawing/2014/main" id="{6DE23AF0-6BAD-B84C-A694-893200418771}"/>
              </a:ext>
            </a:extLst>
          </p:cNvPr>
          <p:cNvGraphicFramePr>
            <a:graphicFrameLocks noGrp="1"/>
          </p:cNvGraphicFramePr>
          <p:nvPr/>
        </p:nvGraphicFramePr>
        <p:xfrm>
          <a:off x="3810000" y="1066800"/>
          <a:ext cx="5029200" cy="763976"/>
        </p:xfrm>
        <a:graphic>
          <a:graphicData uri="http://schemas.openxmlformats.org/drawingml/2006/table">
            <a:tbl>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516164">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All Customers</a:t>
                      </a:r>
                    </a:p>
                  </a:txBody>
                  <a:tcPr marT="45678" marB="45678"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Retail Customers</a:t>
                      </a:r>
                    </a:p>
                  </a:txBody>
                  <a:tcPr marT="45678" marB="45678"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Commercial Customers</a:t>
                      </a:r>
                    </a:p>
                  </a:txBody>
                  <a:tcPr marT="45678" marB="45678"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4</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Other Types of Customers</a:t>
                      </a:r>
                    </a:p>
                  </a:txBody>
                  <a:tcPr marT="45678" marB="45678"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424">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0</a:t>
                      </a: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cxnSp>
        <p:nvCxnSpPr>
          <p:cNvPr id="24629" name="AutoShape 20">
            <a:extLst>
              <a:ext uri="{FF2B5EF4-FFF2-40B4-BE49-F238E27FC236}">
                <a16:creationId xmlns:a16="http://schemas.microsoft.com/office/drawing/2014/main" id="{CDC7A447-AD95-CD46-AC68-3E4B1AEAA913}"/>
              </a:ext>
            </a:extLst>
          </p:cNvPr>
          <p:cNvCxnSpPr>
            <a:cxnSpLocks noChangeShapeType="1"/>
          </p:cNvCxnSpPr>
          <p:nvPr/>
        </p:nvCxnSpPr>
        <p:spPr bwMode="auto">
          <a:xfrm rot="-5400000">
            <a:off x="2507456" y="1212057"/>
            <a:ext cx="700087" cy="1905000"/>
          </a:xfrm>
          <a:prstGeom prst="bentConnector3">
            <a:avLst>
              <a:gd name="adj1" fmla="val 32653"/>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7slide22.mp3">
            <a:hlinkClick r:id="" action="ppaction://media"/>
            <a:extLst>
              <a:ext uri="{FF2B5EF4-FFF2-40B4-BE49-F238E27FC236}">
                <a16:creationId xmlns:a16="http://schemas.microsoft.com/office/drawing/2014/main" id="{95480603-D97A-2341-A9DE-84DDF380D6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42781" y="33226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5AD5A582-B5DC-964F-9874-B53B271E52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C4FC9F4-558D-3641-83DF-1D1FB35873C6}" type="slidenum">
              <a:rPr lang="en-AU" altLang="en-US" sz="1400"/>
              <a:pPr/>
              <a:t>3</a:t>
            </a:fld>
            <a:endParaRPr lang="en-AU" altLang="en-US" sz="1400"/>
          </a:p>
        </p:txBody>
      </p:sp>
      <p:sp>
        <p:nvSpPr>
          <p:cNvPr id="5123" name="Rectangle 2">
            <a:extLst>
              <a:ext uri="{FF2B5EF4-FFF2-40B4-BE49-F238E27FC236}">
                <a16:creationId xmlns:a16="http://schemas.microsoft.com/office/drawing/2014/main" id="{4F77148D-E75A-4546-8498-DAC0B8846867}"/>
              </a:ext>
            </a:extLst>
          </p:cNvPr>
          <p:cNvSpPr>
            <a:spLocks noGrp="1" noChangeArrowheads="1"/>
          </p:cNvSpPr>
          <p:nvPr>
            <p:ph type="title"/>
          </p:nvPr>
        </p:nvSpPr>
        <p:spPr/>
        <p:txBody>
          <a:bodyPr/>
          <a:lstStyle/>
          <a:p>
            <a:r>
              <a:rPr lang="en-US" altLang="en-US"/>
              <a:t>Record Filter versus Column Assignments</a:t>
            </a:r>
          </a:p>
        </p:txBody>
      </p:sp>
      <p:graphicFrame>
        <p:nvGraphicFramePr>
          <p:cNvPr id="1665103" name="Group 79">
            <a:extLst>
              <a:ext uri="{FF2B5EF4-FFF2-40B4-BE49-F238E27FC236}">
                <a16:creationId xmlns:a16="http://schemas.microsoft.com/office/drawing/2014/main" id="{54C545EA-F3E8-9242-8F04-81AC7CB2CA66}"/>
              </a:ext>
            </a:extLst>
          </p:cNvPr>
          <p:cNvGraphicFramePr>
            <a:graphicFrameLocks noGrp="1"/>
          </p:cNvGraphicFramePr>
          <p:nvPr>
            <p:ph idx="1"/>
          </p:nvPr>
        </p:nvGraphicFramePr>
        <p:xfrm>
          <a:off x="3810000" y="1524000"/>
          <a:ext cx="5105400" cy="1539888"/>
        </p:xfrm>
        <a:graphic>
          <a:graphicData uri="http://schemas.openxmlformats.org/drawingml/2006/table">
            <a:tbl>
              <a:tblPr/>
              <a:tblGrid>
                <a:gridCol w="1701800">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379460">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Customer Name</a:t>
                      </a:r>
                    </a:p>
                  </a:txBody>
                  <a:tcPr marT="45718" marB="45718"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Customer Type</a:t>
                      </a:r>
                    </a:p>
                  </a:txBody>
                  <a:tcPr marT="45718" marB="45718"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Order Date</a:t>
                      </a:r>
                    </a:p>
                  </a:txBody>
                  <a:tcPr marT="45718" marB="45718"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38">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ABC Corp</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Commercial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Jan 2000</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312">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Dan and Sally J</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Retail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March 2006</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27">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State of Georgia</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Government</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April 2005</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39">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Fred and Katy H</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Retail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Dec 1990</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10004"/>
                  </a:ext>
                </a:extLst>
              </a:tr>
            </a:tbl>
          </a:graphicData>
        </a:graphic>
      </p:graphicFrame>
      <p:sp>
        <p:nvSpPr>
          <p:cNvPr id="1665057" name="Rectangle 33">
            <a:extLst>
              <a:ext uri="{FF2B5EF4-FFF2-40B4-BE49-F238E27FC236}">
                <a16:creationId xmlns:a16="http://schemas.microsoft.com/office/drawing/2014/main" id="{3747DB2A-F15A-8144-997E-2B6E3EF55E56}"/>
              </a:ext>
            </a:extLst>
          </p:cNvPr>
          <p:cNvSpPr>
            <a:spLocks noChangeArrowheads="1"/>
          </p:cNvSpPr>
          <p:nvPr/>
        </p:nvSpPr>
        <p:spPr bwMode="auto">
          <a:xfrm>
            <a:off x="0" y="1219200"/>
            <a:ext cx="76200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a:solidFill>
                  <a:srgbClr val="3366FF"/>
                </a:solidFill>
              </a:rPr>
              <a:t>Record filtering either includes or excludes entire rows of data.</a:t>
            </a:r>
          </a:p>
        </p:txBody>
      </p:sp>
      <p:sp>
        <p:nvSpPr>
          <p:cNvPr id="1665058" name="Rectangle 34">
            <a:extLst>
              <a:ext uri="{FF2B5EF4-FFF2-40B4-BE49-F238E27FC236}">
                <a16:creationId xmlns:a16="http://schemas.microsoft.com/office/drawing/2014/main" id="{0AF039AC-3F93-3348-AC2D-6ADA06CC4EF5}"/>
              </a:ext>
            </a:extLst>
          </p:cNvPr>
          <p:cNvSpPr>
            <a:spLocks noChangeArrowheads="1"/>
          </p:cNvSpPr>
          <p:nvPr/>
        </p:nvSpPr>
        <p:spPr bwMode="auto">
          <a:xfrm>
            <a:off x="76200" y="3733800"/>
            <a:ext cx="83058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a:solidFill>
                  <a:srgbClr val="3366FF"/>
                </a:solidFill>
              </a:rPr>
              <a:t>Column formulas populate output records columns.</a:t>
            </a:r>
          </a:p>
        </p:txBody>
      </p:sp>
      <p:graphicFrame>
        <p:nvGraphicFramePr>
          <p:cNvPr id="1665104" name="Group 80">
            <a:extLst>
              <a:ext uri="{FF2B5EF4-FFF2-40B4-BE49-F238E27FC236}">
                <a16:creationId xmlns:a16="http://schemas.microsoft.com/office/drawing/2014/main" id="{2B59D968-68C4-7148-BF94-F782336FEFD2}"/>
              </a:ext>
            </a:extLst>
          </p:cNvPr>
          <p:cNvGraphicFramePr>
            <a:graphicFrameLocks noGrp="1"/>
          </p:cNvGraphicFramePr>
          <p:nvPr/>
        </p:nvGraphicFramePr>
        <p:xfrm>
          <a:off x="3810000" y="4343400"/>
          <a:ext cx="5029200" cy="1240077"/>
        </p:xfrm>
        <a:graphic>
          <a:graphicData uri="http://schemas.openxmlformats.org/drawingml/2006/table">
            <a:tbl>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516345">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All Customers</a:t>
                      </a:r>
                    </a:p>
                  </a:txBody>
                  <a:tcPr marT="45694" marB="45694"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Retail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Commercial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4</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Other Types of Customers</a:t>
                      </a:r>
                    </a:p>
                  </a:txBody>
                  <a:tcPr marT="45694" marB="45694"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924">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578">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7991">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5177" name="Picture 81">
            <a:extLst>
              <a:ext uri="{FF2B5EF4-FFF2-40B4-BE49-F238E27FC236}">
                <a16:creationId xmlns:a16="http://schemas.microsoft.com/office/drawing/2014/main" id="{607EF1D1-E5C3-424B-AC7A-F0022DA9E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44737" b="41104"/>
          <a:stretch>
            <a:fillRect/>
          </a:stretch>
        </p:blipFill>
        <p:spPr bwMode="auto">
          <a:xfrm>
            <a:off x="152400" y="1676400"/>
            <a:ext cx="3200400" cy="16970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65106" name="Rectangle 82">
            <a:extLst>
              <a:ext uri="{FF2B5EF4-FFF2-40B4-BE49-F238E27FC236}">
                <a16:creationId xmlns:a16="http://schemas.microsoft.com/office/drawing/2014/main" id="{75C33DA6-67D1-C842-AC23-9392E08C4254}"/>
              </a:ext>
            </a:extLst>
          </p:cNvPr>
          <p:cNvSpPr>
            <a:spLocks noChangeArrowheads="1"/>
          </p:cNvSpPr>
          <p:nvPr/>
        </p:nvSpPr>
        <p:spPr bwMode="auto">
          <a:xfrm>
            <a:off x="228600" y="2209800"/>
            <a:ext cx="2473325"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latin typeface="Arial" charset="0"/>
              </a:rPr>
              <a:t>IF</a:t>
            </a:r>
            <a:r>
              <a:rPr lang="en-US" sz="1000">
                <a:solidFill>
                  <a:schemeClr val="tx1"/>
                </a:solidFill>
                <a:latin typeface="Arial" charset="0"/>
              </a:rPr>
              <a:t> ({ORDER_DATE}&gt;"</a:t>
            </a:r>
            <a:r>
              <a:rPr lang="en-US" sz="1000">
                <a:solidFill>
                  <a:srgbClr val="FF3399"/>
                </a:solidFill>
                <a:latin typeface="Arial" charset="0"/>
              </a:rPr>
              <a:t>20000101</a:t>
            </a:r>
            <a:r>
              <a:rPr lang="en-US" sz="1000">
                <a:solidFill>
                  <a:schemeClr val="tx1"/>
                </a:solidFill>
                <a:latin typeface="Arial" charset="0"/>
              </a:rPr>
              <a:t>") </a:t>
            </a:r>
            <a:r>
              <a:rPr lang="en-US" sz="1000">
                <a:latin typeface="Arial" charset="0"/>
              </a:rPr>
              <a:t>THEN</a:t>
            </a:r>
          </a:p>
          <a:p>
            <a:pPr>
              <a:tabLst>
                <a:tab pos="228600" algn="l"/>
              </a:tabLst>
              <a:defRPr/>
            </a:pPr>
            <a:r>
              <a:rPr lang="en-US" sz="1000">
                <a:solidFill>
                  <a:schemeClr val="tx1"/>
                </a:solidFill>
                <a:latin typeface="Arial" charset="0"/>
              </a:rPr>
              <a:t>	</a:t>
            </a:r>
            <a:r>
              <a:rPr lang="en-US" sz="1000">
                <a:latin typeface="Arial" charset="0"/>
              </a:rPr>
              <a:t>SELECT</a:t>
            </a:r>
          </a:p>
          <a:p>
            <a:pPr>
              <a:tabLst>
                <a:tab pos="228600" algn="l"/>
              </a:tabLst>
              <a:defRPr/>
            </a:pPr>
            <a:r>
              <a:rPr lang="en-US" sz="1000">
                <a:latin typeface="Arial" charset="0"/>
              </a:rPr>
              <a:t>ELSE</a:t>
            </a:r>
          </a:p>
          <a:p>
            <a:pPr>
              <a:tabLst>
                <a:tab pos="228600" algn="l"/>
              </a:tabLst>
              <a:defRPr/>
            </a:pPr>
            <a:r>
              <a:rPr lang="en-US" sz="1000">
                <a:solidFill>
                  <a:schemeClr val="tx1"/>
                </a:solidFill>
                <a:latin typeface="Arial" charset="0"/>
              </a:rPr>
              <a:t>	</a:t>
            </a:r>
            <a:r>
              <a:rPr lang="en-US" sz="1000">
                <a:latin typeface="Arial" charset="0"/>
              </a:rPr>
              <a:t>SKIP</a:t>
            </a:r>
          </a:p>
          <a:p>
            <a:pPr>
              <a:tabLst>
                <a:tab pos="228600" algn="l"/>
              </a:tabLst>
              <a:defRPr/>
            </a:pPr>
            <a:r>
              <a:rPr lang="en-US" sz="1000">
                <a:latin typeface="Arial" charset="0"/>
              </a:rPr>
              <a:t>ENDIF</a:t>
            </a:r>
          </a:p>
        </p:txBody>
      </p:sp>
      <p:sp>
        <p:nvSpPr>
          <p:cNvPr id="1665108" name="AutoShape 84">
            <a:extLst>
              <a:ext uri="{FF2B5EF4-FFF2-40B4-BE49-F238E27FC236}">
                <a16:creationId xmlns:a16="http://schemas.microsoft.com/office/drawing/2014/main" id="{A2074FEF-3115-C34E-9A2E-B2F4C03E3E1E}"/>
              </a:ext>
            </a:extLst>
          </p:cNvPr>
          <p:cNvSpPr>
            <a:spLocks noChangeArrowheads="1"/>
          </p:cNvSpPr>
          <p:nvPr/>
        </p:nvSpPr>
        <p:spPr bwMode="auto">
          <a:xfrm>
            <a:off x="3505200" y="2209800"/>
            <a:ext cx="228600" cy="457200"/>
          </a:xfrm>
          <a:prstGeom prst="rightArrow">
            <a:avLst>
              <a:gd name="adj1" fmla="val 50000"/>
              <a:gd name="adj2" fmla="val 25000"/>
            </a:avLst>
          </a:prstGeom>
          <a:solidFill>
            <a:schemeClr val="accent1"/>
          </a:solid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pic>
        <p:nvPicPr>
          <p:cNvPr id="5180" name="Picture 85">
            <a:extLst>
              <a:ext uri="{FF2B5EF4-FFF2-40B4-BE49-F238E27FC236}">
                <a16:creationId xmlns:a16="http://schemas.microsoft.com/office/drawing/2014/main" id="{FB3E01F1-DA59-BD45-BE42-C7C50656C9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665"/>
          <a:stretch>
            <a:fillRect/>
          </a:stretch>
        </p:blipFill>
        <p:spPr bwMode="auto">
          <a:xfrm>
            <a:off x="152400" y="4495800"/>
            <a:ext cx="3200400" cy="14239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65110" name="Rectangle 86">
            <a:extLst>
              <a:ext uri="{FF2B5EF4-FFF2-40B4-BE49-F238E27FC236}">
                <a16:creationId xmlns:a16="http://schemas.microsoft.com/office/drawing/2014/main" id="{59EE2951-79F7-424F-B446-DAA654717D61}"/>
              </a:ext>
            </a:extLst>
          </p:cNvPr>
          <p:cNvSpPr>
            <a:spLocks noChangeArrowheads="1"/>
          </p:cNvSpPr>
          <p:nvPr/>
        </p:nvSpPr>
        <p:spPr bwMode="auto">
          <a:xfrm>
            <a:off x="304800" y="4876800"/>
            <a:ext cx="2616200"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a:latin typeface="Arial" charset="0"/>
              </a:rPr>
              <a:t>IF</a:t>
            </a:r>
            <a:r>
              <a:rPr lang="en-US" sz="1000">
                <a:solidFill>
                  <a:schemeClr val="tx1"/>
                </a:solidFill>
                <a:latin typeface="Arial" charset="0"/>
              </a:rPr>
              <a:t> ({CUSTOMER_TYPE}=“</a:t>
            </a:r>
            <a:r>
              <a:rPr lang="en-US" sz="1000">
                <a:solidFill>
                  <a:srgbClr val="FF3399"/>
                </a:solidFill>
                <a:latin typeface="Arial" charset="0"/>
              </a:rPr>
              <a:t>RETAIL</a:t>
            </a:r>
            <a:r>
              <a:rPr lang="en-US" sz="1000">
                <a:solidFill>
                  <a:schemeClr val="tx1"/>
                </a:solidFill>
                <a:latin typeface="Arial" charset="0"/>
              </a:rPr>
              <a:t>") </a:t>
            </a:r>
            <a:r>
              <a:rPr lang="en-US" sz="1000">
                <a:latin typeface="Arial" charset="0"/>
              </a:rPr>
              <a:t>THEN</a:t>
            </a:r>
          </a:p>
          <a:p>
            <a:pPr>
              <a:tabLst>
                <a:tab pos="228600" algn="l"/>
              </a:tabLst>
              <a:defRPr/>
            </a:pPr>
            <a:r>
              <a:rPr lang="en-US" sz="1000">
                <a:solidFill>
                  <a:schemeClr val="tx1"/>
                </a:solidFill>
                <a:latin typeface="Arial" charset="0"/>
              </a:rPr>
              <a:t>	</a:t>
            </a:r>
            <a:r>
              <a:rPr lang="en-US" sz="1000">
                <a:latin typeface="Arial" charset="0"/>
              </a:rPr>
              <a:t>COLUMN </a:t>
            </a:r>
            <a:r>
              <a:rPr lang="en-US" sz="1000">
                <a:solidFill>
                  <a:schemeClr val="tx1"/>
                </a:solidFill>
                <a:latin typeface="Arial" charset="0"/>
              </a:rPr>
              <a:t>= 1</a:t>
            </a:r>
            <a:endParaRPr lang="en-US" sz="400">
              <a:latin typeface="Arial" charset="0"/>
            </a:endParaRPr>
          </a:p>
          <a:p>
            <a:pPr>
              <a:tabLst>
                <a:tab pos="228600" algn="l"/>
              </a:tabLst>
              <a:defRPr/>
            </a:pPr>
            <a:r>
              <a:rPr lang="en-US" sz="1000">
                <a:latin typeface="Arial" charset="0"/>
              </a:rPr>
              <a:t>ELSE</a:t>
            </a:r>
          </a:p>
          <a:p>
            <a:pPr>
              <a:tabLst>
                <a:tab pos="228600" algn="l"/>
              </a:tabLst>
              <a:defRPr/>
            </a:pPr>
            <a:r>
              <a:rPr lang="en-US" sz="1000">
                <a:solidFill>
                  <a:schemeClr val="tx1"/>
                </a:solidFill>
                <a:latin typeface="Arial" charset="0"/>
              </a:rPr>
              <a:t>	 </a:t>
            </a:r>
            <a:r>
              <a:rPr lang="en-US" sz="1000">
                <a:latin typeface="Arial" charset="0"/>
              </a:rPr>
              <a:t>COLUMN </a:t>
            </a:r>
            <a:r>
              <a:rPr lang="en-US" sz="1000">
                <a:solidFill>
                  <a:schemeClr val="tx1"/>
                </a:solidFill>
                <a:latin typeface="Arial" charset="0"/>
              </a:rPr>
              <a:t>= 0</a:t>
            </a:r>
            <a:endParaRPr lang="en-US" sz="1000">
              <a:latin typeface="Arial" charset="0"/>
            </a:endParaRPr>
          </a:p>
          <a:p>
            <a:pPr>
              <a:tabLst>
                <a:tab pos="228600" algn="l"/>
              </a:tabLst>
              <a:defRPr/>
            </a:pPr>
            <a:r>
              <a:rPr lang="en-US" sz="1000">
                <a:latin typeface="Arial" charset="0"/>
              </a:rPr>
              <a:t>ENDIF</a:t>
            </a:r>
          </a:p>
        </p:txBody>
      </p:sp>
      <p:sp>
        <p:nvSpPr>
          <p:cNvPr id="1665111" name="AutoShape 87">
            <a:extLst>
              <a:ext uri="{FF2B5EF4-FFF2-40B4-BE49-F238E27FC236}">
                <a16:creationId xmlns:a16="http://schemas.microsoft.com/office/drawing/2014/main" id="{8BC4CEDE-6661-9449-B095-ED94A99F9D68}"/>
              </a:ext>
            </a:extLst>
          </p:cNvPr>
          <p:cNvSpPr>
            <a:spLocks noChangeArrowheads="1"/>
          </p:cNvSpPr>
          <p:nvPr/>
        </p:nvSpPr>
        <p:spPr bwMode="auto">
          <a:xfrm>
            <a:off x="3505200" y="4953000"/>
            <a:ext cx="228600" cy="457200"/>
          </a:xfrm>
          <a:prstGeom prst="rightArrow">
            <a:avLst>
              <a:gd name="adj1" fmla="val 50000"/>
              <a:gd name="adj2" fmla="val 25000"/>
            </a:avLst>
          </a:prstGeom>
          <a:solidFill>
            <a:schemeClr val="accent1"/>
          </a:solid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5183" name="Rectangle 88">
            <a:extLst>
              <a:ext uri="{FF2B5EF4-FFF2-40B4-BE49-F238E27FC236}">
                <a16:creationId xmlns:a16="http://schemas.microsoft.com/office/drawing/2014/main" id="{9C826999-D703-3C44-91E3-CF6BCC12AB95}"/>
              </a:ext>
            </a:extLst>
          </p:cNvPr>
          <p:cNvSpPr>
            <a:spLocks noChangeArrowheads="1"/>
          </p:cNvSpPr>
          <p:nvPr/>
        </p:nvSpPr>
        <p:spPr bwMode="auto">
          <a:xfrm>
            <a:off x="5181600" y="4343400"/>
            <a:ext cx="1066800" cy="1219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84" name="Rectangle 89">
            <a:extLst>
              <a:ext uri="{FF2B5EF4-FFF2-40B4-BE49-F238E27FC236}">
                <a16:creationId xmlns:a16="http://schemas.microsoft.com/office/drawing/2014/main" id="{D7F5DC87-7F34-F74B-87B8-D257ABD54227}"/>
              </a:ext>
            </a:extLst>
          </p:cNvPr>
          <p:cNvSpPr>
            <a:spLocks noChangeArrowheads="1"/>
          </p:cNvSpPr>
          <p:nvPr/>
        </p:nvSpPr>
        <p:spPr bwMode="auto">
          <a:xfrm>
            <a:off x="7239000" y="2819400"/>
            <a:ext cx="1676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7slide3.mp3">
            <a:hlinkClick r:id="" action="ppaction://media"/>
            <a:extLst>
              <a:ext uri="{FF2B5EF4-FFF2-40B4-BE49-F238E27FC236}">
                <a16:creationId xmlns:a16="http://schemas.microsoft.com/office/drawing/2014/main" id="{5D59C388-4E36-AA48-918E-00E4508D9F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4000" y="33274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F411770C-33A3-B94F-94D9-0E7C2364A5A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517D902-F535-F347-B122-20FDE0F80B8B}" type="slidenum">
              <a:rPr lang="en-AU" altLang="en-US" sz="1400"/>
              <a:pPr/>
              <a:t>4</a:t>
            </a:fld>
            <a:endParaRPr lang="en-AU" altLang="en-US" sz="1400"/>
          </a:p>
        </p:txBody>
      </p:sp>
      <p:sp>
        <p:nvSpPr>
          <p:cNvPr id="6147" name="Rectangle 2">
            <a:extLst>
              <a:ext uri="{FF2B5EF4-FFF2-40B4-BE49-F238E27FC236}">
                <a16:creationId xmlns:a16="http://schemas.microsoft.com/office/drawing/2014/main" id="{31D096D4-1550-D949-B885-A8D17C77C13A}"/>
              </a:ext>
            </a:extLst>
          </p:cNvPr>
          <p:cNvSpPr>
            <a:spLocks noGrp="1" noChangeArrowheads="1"/>
          </p:cNvSpPr>
          <p:nvPr>
            <p:ph type="title" idx="4294967295"/>
          </p:nvPr>
        </p:nvSpPr>
        <p:spPr>
          <a:noFill/>
        </p:spPr>
        <p:txBody>
          <a:bodyPr/>
          <a:lstStyle/>
          <a:p>
            <a:pPr eaLnBrk="1" hangingPunct="1"/>
            <a:r>
              <a:rPr lang="en-US" altLang="en-US"/>
              <a:t>Column Formulas – Simple Column</a:t>
            </a:r>
          </a:p>
        </p:txBody>
      </p:sp>
      <p:pic>
        <p:nvPicPr>
          <p:cNvPr id="6148" name="Picture 3">
            <a:extLst>
              <a:ext uri="{FF2B5EF4-FFF2-40B4-BE49-F238E27FC236}">
                <a16:creationId xmlns:a16="http://schemas.microsoft.com/office/drawing/2014/main" id="{C99B876D-EFFC-A447-A99C-E2DDDEBAD8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914400"/>
            <a:ext cx="5619750" cy="48291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49" name="Rectangle 4">
            <a:extLst>
              <a:ext uri="{FF2B5EF4-FFF2-40B4-BE49-F238E27FC236}">
                <a16:creationId xmlns:a16="http://schemas.microsoft.com/office/drawing/2014/main" id="{3018F515-3345-0E40-9ED4-294127D1786D}"/>
              </a:ext>
            </a:extLst>
          </p:cNvPr>
          <p:cNvSpPr>
            <a:spLocks noChangeArrowheads="1"/>
          </p:cNvSpPr>
          <p:nvPr/>
        </p:nvSpPr>
        <p:spPr bwMode="auto">
          <a:xfrm>
            <a:off x="5486400" y="1371600"/>
            <a:ext cx="1905000" cy="609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6150" name="Rectangle 5">
            <a:extLst>
              <a:ext uri="{FF2B5EF4-FFF2-40B4-BE49-F238E27FC236}">
                <a16:creationId xmlns:a16="http://schemas.microsoft.com/office/drawing/2014/main" id="{12804576-ED53-574D-9CBD-18DB26C3C0EA}"/>
              </a:ext>
            </a:extLst>
          </p:cNvPr>
          <p:cNvSpPr>
            <a:spLocks noChangeArrowheads="1"/>
          </p:cNvSpPr>
          <p:nvPr/>
        </p:nvSpPr>
        <p:spPr bwMode="auto">
          <a:xfrm>
            <a:off x="3505200" y="5486400"/>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7slide4.mp3">
            <a:hlinkClick r:id="" action="ppaction://media"/>
            <a:extLst>
              <a:ext uri="{FF2B5EF4-FFF2-40B4-BE49-F238E27FC236}">
                <a16:creationId xmlns:a16="http://schemas.microsoft.com/office/drawing/2014/main" id="{C5F5D59C-2553-A341-BE02-E03F08254EE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90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71BBEAA0-0F8E-D143-9C05-6A36DD4E32C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5E785A8B-380C-DB48-B67A-88C3EA8CCFAF}" type="slidenum">
              <a:rPr lang="en-AU" altLang="en-US" sz="1400"/>
              <a:pPr/>
              <a:t>5</a:t>
            </a:fld>
            <a:endParaRPr lang="en-AU" altLang="en-US" sz="1400"/>
          </a:p>
        </p:txBody>
      </p:sp>
      <p:sp>
        <p:nvSpPr>
          <p:cNvPr id="7171" name="Rectangle 2">
            <a:extLst>
              <a:ext uri="{FF2B5EF4-FFF2-40B4-BE49-F238E27FC236}">
                <a16:creationId xmlns:a16="http://schemas.microsoft.com/office/drawing/2014/main" id="{26FC5119-1A6C-944E-A9CF-74069873AC79}"/>
              </a:ext>
            </a:extLst>
          </p:cNvPr>
          <p:cNvSpPr>
            <a:spLocks noGrp="1" noChangeArrowheads="1"/>
          </p:cNvSpPr>
          <p:nvPr>
            <p:ph type="title" idx="4294967295"/>
          </p:nvPr>
        </p:nvSpPr>
        <p:spPr>
          <a:noFill/>
        </p:spPr>
        <p:txBody>
          <a:bodyPr/>
          <a:lstStyle/>
          <a:p>
            <a:pPr eaLnBrk="1" hangingPunct="1"/>
            <a:r>
              <a:rPr lang="en-US" altLang="en-US"/>
              <a:t>Column Formulas – Constant Alphanumeric</a:t>
            </a:r>
          </a:p>
        </p:txBody>
      </p:sp>
      <p:pic>
        <p:nvPicPr>
          <p:cNvPr id="7172" name="Picture 3">
            <a:extLst>
              <a:ext uri="{FF2B5EF4-FFF2-40B4-BE49-F238E27FC236}">
                <a16:creationId xmlns:a16="http://schemas.microsoft.com/office/drawing/2014/main" id="{048F2C66-100F-8946-A1E3-539FDC90FD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914400"/>
            <a:ext cx="5600700" cy="5029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73" name="Rectangle 4">
            <a:extLst>
              <a:ext uri="{FF2B5EF4-FFF2-40B4-BE49-F238E27FC236}">
                <a16:creationId xmlns:a16="http://schemas.microsoft.com/office/drawing/2014/main" id="{2519D9D3-776A-F44F-B5E2-8B6BAD6EBB1B}"/>
              </a:ext>
            </a:extLst>
          </p:cNvPr>
          <p:cNvSpPr>
            <a:spLocks noChangeArrowheads="1"/>
          </p:cNvSpPr>
          <p:nvPr/>
        </p:nvSpPr>
        <p:spPr bwMode="auto">
          <a:xfrm>
            <a:off x="5486400" y="1295400"/>
            <a:ext cx="1828800" cy="609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7174" name="Rectangle 5">
            <a:extLst>
              <a:ext uri="{FF2B5EF4-FFF2-40B4-BE49-F238E27FC236}">
                <a16:creationId xmlns:a16="http://schemas.microsoft.com/office/drawing/2014/main" id="{7DB3D2B7-97ED-E348-A42F-188EF70767B7}"/>
              </a:ext>
            </a:extLst>
          </p:cNvPr>
          <p:cNvSpPr>
            <a:spLocks noChangeArrowheads="1"/>
          </p:cNvSpPr>
          <p:nvPr/>
        </p:nvSpPr>
        <p:spPr bwMode="auto">
          <a:xfrm>
            <a:off x="3505200" y="5486400"/>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7slide5.mp3">
            <a:hlinkClick r:id="" action="ppaction://media"/>
            <a:extLst>
              <a:ext uri="{FF2B5EF4-FFF2-40B4-BE49-F238E27FC236}">
                <a16:creationId xmlns:a16="http://schemas.microsoft.com/office/drawing/2014/main" id="{B9EA9412-1BBA-6F40-8228-00213737DF9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4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C7D87F89-913C-594C-8573-AF224393150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2171B51-295D-EB4E-87E9-BE2CD8194C68}" type="slidenum">
              <a:rPr lang="en-AU" altLang="en-US" sz="1400"/>
              <a:pPr/>
              <a:t>6</a:t>
            </a:fld>
            <a:endParaRPr lang="en-AU" altLang="en-US" sz="1400"/>
          </a:p>
        </p:txBody>
      </p:sp>
      <p:sp>
        <p:nvSpPr>
          <p:cNvPr id="8195" name="Rectangle 2">
            <a:extLst>
              <a:ext uri="{FF2B5EF4-FFF2-40B4-BE49-F238E27FC236}">
                <a16:creationId xmlns:a16="http://schemas.microsoft.com/office/drawing/2014/main" id="{1C313075-8088-D747-9665-DED94C8034E0}"/>
              </a:ext>
            </a:extLst>
          </p:cNvPr>
          <p:cNvSpPr>
            <a:spLocks noGrp="1" noChangeArrowheads="1"/>
          </p:cNvSpPr>
          <p:nvPr>
            <p:ph type="title" idx="4294967295"/>
          </p:nvPr>
        </p:nvSpPr>
        <p:spPr>
          <a:noFill/>
        </p:spPr>
        <p:txBody>
          <a:bodyPr/>
          <a:lstStyle/>
          <a:p>
            <a:pPr eaLnBrk="1" hangingPunct="1"/>
            <a:r>
              <a:rPr lang="en-US" altLang="en-US"/>
              <a:t>Column Formulas – Column Source Type “Formula”</a:t>
            </a:r>
          </a:p>
        </p:txBody>
      </p:sp>
      <p:pic>
        <p:nvPicPr>
          <p:cNvPr id="8196" name="Picture 3">
            <a:extLst>
              <a:ext uri="{FF2B5EF4-FFF2-40B4-BE49-F238E27FC236}">
                <a16:creationId xmlns:a16="http://schemas.microsoft.com/office/drawing/2014/main" id="{CE75EE07-F3A7-B64A-8EA7-B048B2F333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371600"/>
            <a:ext cx="4248150" cy="4495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7" name="Rectangle 4">
            <a:extLst>
              <a:ext uri="{FF2B5EF4-FFF2-40B4-BE49-F238E27FC236}">
                <a16:creationId xmlns:a16="http://schemas.microsoft.com/office/drawing/2014/main" id="{BACCF59B-47FC-2842-B20E-B7AC38FDA24F}"/>
              </a:ext>
            </a:extLst>
          </p:cNvPr>
          <p:cNvSpPr>
            <a:spLocks noChangeArrowheads="1"/>
          </p:cNvSpPr>
          <p:nvPr/>
        </p:nvSpPr>
        <p:spPr bwMode="auto">
          <a:xfrm>
            <a:off x="5133975" y="1914525"/>
            <a:ext cx="228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198" name="Rectangle 3">
            <a:extLst>
              <a:ext uri="{FF2B5EF4-FFF2-40B4-BE49-F238E27FC236}">
                <a16:creationId xmlns:a16="http://schemas.microsoft.com/office/drawing/2014/main" id="{699675A7-6D62-3341-A66C-25B6A63F02E2}"/>
              </a:ext>
            </a:extLst>
          </p:cNvPr>
          <p:cNvSpPr>
            <a:spLocks noChangeArrowheads="1"/>
          </p:cNvSpPr>
          <p:nvPr/>
        </p:nvSpPr>
        <p:spPr bwMode="auto">
          <a:xfrm>
            <a:off x="5562600" y="2667000"/>
            <a:ext cx="3048000" cy="16002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2000">
                <a:solidFill>
                  <a:srgbClr val="3366FF"/>
                </a:solidFill>
              </a:rPr>
              <a:t>Double-click anywhere in the cell to display the icon. Then click the icon that is displayed.</a:t>
            </a:r>
          </a:p>
          <a:p>
            <a:pPr>
              <a:lnSpc>
                <a:spcPct val="100000"/>
              </a:lnSpc>
              <a:spcAft>
                <a:spcPct val="10000"/>
              </a:spcAft>
              <a:buClr>
                <a:schemeClr val="tx1"/>
              </a:buClr>
              <a:buFont typeface="Wingdings" pitchFamily="2" charset="2"/>
              <a:buNone/>
            </a:pPr>
            <a:r>
              <a:rPr lang="en-US" altLang="en-US" sz="2000">
                <a:solidFill>
                  <a:srgbClr val="3366FF"/>
                </a:solidFill>
              </a:rPr>
              <a:t> </a:t>
            </a:r>
          </a:p>
        </p:txBody>
      </p:sp>
      <p:cxnSp>
        <p:nvCxnSpPr>
          <p:cNvPr id="8199" name="AutoShape 20">
            <a:extLst>
              <a:ext uri="{FF2B5EF4-FFF2-40B4-BE49-F238E27FC236}">
                <a16:creationId xmlns:a16="http://schemas.microsoft.com/office/drawing/2014/main" id="{D26EC601-0627-2D46-A7CD-D55D87EEAC4B}"/>
              </a:ext>
            </a:extLst>
          </p:cNvPr>
          <p:cNvCxnSpPr>
            <a:cxnSpLocks noChangeShapeType="1"/>
          </p:cNvCxnSpPr>
          <p:nvPr/>
        </p:nvCxnSpPr>
        <p:spPr bwMode="auto">
          <a:xfrm rot="5400000" flipH="1">
            <a:off x="5865019" y="1526381"/>
            <a:ext cx="509588" cy="1724025"/>
          </a:xfrm>
          <a:prstGeom prst="bentConnector3">
            <a:avLst>
              <a:gd name="adj1" fmla="val 51403"/>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8200" name="Rectangle 7">
            <a:extLst>
              <a:ext uri="{FF2B5EF4-FFF2-40B4-BE49-F238E27FC236}">
                <a16:creationId xmlns:a16="http://schemas.microsoft.com/office/drawing/2014/main" id="{AEC3C087-7529-9F4A-906B-6CC97A02AE3C}"/>
              </a:ext>
            </a:extLst>
          </p:cNvPr>
          <p:cNvSpPr>
            <a:spLocks noChangeArrowheads="1"/>
          </p:cNvSpPr>
          <p:nvPr/>
        </p:nvSpPr>
        <p:spPr bwMode="auto">
          <a:xfrm>
            <a:off x="3657600" y="1752600"/>
            <a:ext cx="1219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01" name="Rectangle 3">
            <a:extLst>
              <a:ext uri="{FF2B5EF4-FFF2-40B4-BE49-F238E27FC236}">
                <a16:creationId xmlns:a16="http://schemas.microsoft.com/office/drawing/2014/main" id="{C34BAE6F-E54F-0942-8E1D-FCB86AB8938E}"/>
              </a:ext>
            </a:extLst>
          </p:cNvPr>
          <p:cNvSpPr>
            <a:spLocks noChangeArrowheads="1"/>
          </p:cNvSpPr>
          <p:nvPr/>
        </p:nvSpPr>
        <p:spPr bwMode="auto">
          <a:xfrm>
            <a:off x="5715000" y="914400"/>
            <a:ext cx="2819400" cy="4572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Select </a:t>
            </a:r>
            <a:r>
              <a:rPr lang="en-US" altLang="en-US" sz="1800" b="1">
                <a:solidFill>
                  <a:srgbClr val="3366FF"/>
                </a:solidFill>
              </a:rPr>
              <a:t>Formula</a:t>
            </a:r>
            <a:r>
              <a:rPr lang="en-US" altLang="en-US" sz="1800">
                <a:solidFill>
                  <a:srgbClr val="3366FF"/>
                </a:solidFill>
              </a:rPr>
              <a:t>.</a:t>
            </a:r>
          </a:p>
        </p:txBody>
      </p:sp>
      <p:cxnSp>
        <p:nvCxnSpPr>
          <p:cNvPr id="8202" name="AutoShape 20">
            <a:extLst>
              <a:ext uri="{FF2B5EF4-FFF2-40B4-BE49-F238E27FC236}">
                <a16:creationId xmlns:a16="http://schemas.microsoft.com/office/drawing/2014/main" id="{A3CEDC53-31A0-804E-8F1A-055ECF305341}"/>
              </a:ext>
            </a:extLst>
          </p:cNvPr>
          <p:cNvCxnSpPr>
            <a:cxnSpLocks noChangeShapeType="1"/>
          </p:cNvCxnSpPr>
          <p:nvPr/>
        </p:nvCxnSpPr>
        <p:spPr bwMode="auto">
          <a:xfrm rot="-5400000" flipH="1" flipV="1">
            <a:off x="5303043" y="-121443"/>
            <a:ext cx="823913" cy="2895600"/>
          </a:xfrm>
          <a:prstGeom prst="bentConnector3">
            <a:avLst>
              <a:gd name="adj1" fmla="val -27745"/>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8203" name="Picture 15" descr="Computer Mouse">
            <a:extLst>
              <a:ext uri="{FF2B5EF4-FFF2-40B4-BE49-F238E27FC236}">
                <a16:creationId xmlns:a16="http://schemas.microsoft.com/office/drawing/2014/main" id="{ED59D9E4-A8A6-D34D-8EC5-B5A8009E7A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37338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7slide6.mp3">
            <a:hlinkClick r:id="" action="ppaction://media"/>
            <a:extLst>
              <a:ext uri="{FF2B5EF4-FFF2-40B4-BE49-F238E27FC236}">
                <a16:creationId xmlns:a16="http://schemas.microsoft.com/office/drawing/2014/main" id="{78847B5C-560A-4143-AC34-C1635D44552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600200" y="2997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08544FEB-B9D5-014E-BD6E-09A91E8C24D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A76CDBC-2519-7B40-A6EB-40635A7D4355}" type="slidenum">
              <a:rPr lang="en-AU" altLang="en-US" sz="1400"/>
              <a:pPr/>
              <a:t>7</a:t>
            </a:fld>
            <a:endParaRPr lang="en-AU" altLang="en-US" sz="1400"/>
          </a:p>
        </p:txBody>
      </p:sp>
      <p:sp>
        <p:nvSpPr>
          <p:cNvPr id="9219" name="Rectangle 2">
            <a:extLst>
              <a:ext uri="{FF2B5EF4-FFF2-40B4-BE49-F238E27FC236}">
                <a16:creationId xmlns:a16="http://schemas.microsoft.com/office/drawing/2014/main" id="{4DC8C7FF-B6DA-AC43-8A43-C689A048E6AC}"/>
              </a:ext>
            </a:extLst>
          </p:cNvPr>
          <p:cNvSpPr>
            <a:spLocks noGrp="1" noChangeArrowheads="1"/>
          </p:cNvSpPr>
          <p:nvPr>
            <p:ph type="title" idx="4294967295"/>
          </p:nvPr>
        </p:nvSpPr>
        <p:spPr>
          <a:noFill/>
        </p:spPr>
        <p:txBody>
          <a:bodyPr/>
          <a:lstStyle/>
          <a:p>
            <a:pPr eaLnBrk="1" hangingPunct="1"/>
            <a:r>
              <a:rPr lang="en-US" altLang="en-US"/>
              <a:t>Column Formulas – Logic Text Editor</a:t>
            </a:r>
          </a:p>
        </p:txBody>
      </p:sp>
      <p:pic>
        <p:nvPicPr>
          <p:cNvPr id="9220" name="Picture 3">
            <a:extLst>
              <a:ext uri="{FF2B5EF4-FFF2-40B4-BE49-F238E27FC236}">
                <a16:creationId xmlns:a16="http://schemas.microsoft.com/office/drawing/2014/main" id="{FA5AF915-2EDA-C143-A915-D511ABCB63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752600"/>
            <a:ext cx="6477000" cy="32289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221" name="Rectangle 4">
            <a:extLst>
              <a:ext uri="{FF2B5EF4-FFF2-40B4-BE49-F238E27FC236}">
                <a16:creationId xmlns:a16="http://schemas.microsoft.com/office/drawing/2014/main" id="{8C1E720D-2EB4-2A4B-BC52-158C3E30E44E}"/>
              </a:ext>
            </a:extLst>
          </p:cNvPr>
          <p:cNvSpPr>
            <a:spLocks noChangeArrowheads="1"/>
          </p:cNvSpPr>
          <p:nvPr/>
        </p:nvSpPr>
        <p:spPr bwMode="auto">
          <a:xfrm>
            <a:off x="5105400" y="1752600"/>
            <a:ext cx="2133600" cy="1143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2" name="Rectangle 10">
            <a:extLst>
              <a:ext uri="{FF2B5EF4-FFF2-40B4-BE49-F238E27FC236}">
                <a16:creationId xmlns:a16="http://schemas.microsoft.com/office/drawing/2014/main" id="{83775693-9612-3D4D-BF37-80DFEB9BB542}"/>
              </a:ext>
            </a:extLst>
          </p:cNvPr>
          <p:cNvSpPr>
            <a:spLocks noChangeArrowheads="1"/>
          </p:cNvSpPr>
          <p:nvPr/>
        </p:nvSpPr>
        <p:spPr bwMode="auto">
          <a:xfrm>
            <a:off x="914400" y="2514600"/>
            <a:ext cx="3352800" cy="2438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endParaRPr lang="en-US" altLang="en-US"/>
          </a:p>
        </p:txBody>
      </p:sp>
      <p:sp>
        <p:nvSpPr>
          <p:cNvPr id="9223" name="Rectangle 3">
            <a:extLst>
              <a:ext uri="{FF2B5EF4-FFF2-40B4-BE49-F238E27FC236}">
                <a16:creationId xmlns:a16="http://schemas.microsoft.com/office/drawing/2014/main" id="{EDF8118C-F0FA-3547-87A8-A2AAAD02785B}"/>
              </a:ext>
            </a:extLst>
          </p:cNvPr>
          <p:cNvSpPr>
            <a:spLocks noChangeArrowheads="1"/>
          </p:cNvSpPr>
          <p:nvPr/>
        </p:nvSpPr>
        <p:spPr bwMode="auto">
          <a:xfrm>
            <a:off x="2819400" y="5334000"/>
            <a:ext cx="2819400" cy="4572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a:lnSpc>
                <a:spcPct val="100000"/>
              </a:lnSpc>
              <a:spcAft>
                <a:spcPct val="10000"/>
              </a:spcAft>
              <a:buClr>
                <a:schemeClr val="tx1"/>
              </a:buClr>
              <a:buFont typeface="Wingdings" pitchFamily="2" charset="2"/>
              <a:buNone/>
            </a:pPr>
            <a:r>
              <a:rPr lang="en-US" altLang="en-US" sz="1800">
                <a:solidFill>
                  <a:srgbClr val="3366FF"/>
                </a:solidFill>
              </a:rPr>
              <a:t>Place logic text here.</a:t>
            </a:r>
          </a:p>
        </p:txBody>
      </p:sp>
      <p:cxnSp>
        <p:nvCxnSpPr>
          <p:cNvPr id="9224" name="AutoShape 20">
            <a:extLst>
              <a:ext uri="{FF2B5EF4-FFF2-40B4-BE49-F238E27FC236}">
                <a16:creationId xmlns:a16="http://schemas.microsoft.com/office/drawing/2014/main" id="{1565416C-0A25-0F4D-88BF-74AD765B39FC}"/>
              </a:ext>
            </a:extLst>
          </p:cNvPr>
          <p:cNvCxnSpPr>
            <a:cxnSpLocks noChangeShapeType="1"/>
          </p:cNvCxnSpPr>
          <p:nvPr/>
        </p:nvCxnSpPr>
        <p:spPr bwMode="auto">
          <a:xfrm rot="5400000" flipH="1">
            <a:off x="3188493" y="4279107"/>
            <a:ext cx="366713" cy="1714500"/>
          </a:xfrm>
          <a:prstGeom prst="bentConnector3">
            <a:avLst>
              <a:gd name="adj1" fmla="val 51949"/>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9225" name="Rectangle 3">
            <a:extLst>
              <a:ext uri="{FF2B5EF4-FFF2-40B4-BE49-F238E27FC236}">
                <a16:creationId xmlns:a16="http://schemas.microsoft.com/office/drawing/2014/main" id="{E73C2179-EB5C-1442-B742-85A43163CDB3}"/>
              </a:ext>
            </a:extLst>
          </p:cNvPr>
          <p:cNvSpPr>
            <a:spLocks noChangeArrowheads="1"/>
          </p:cNvSpPr>
          <p:nvPr/>
        </p:nvSpPr>
        <p:spPr bwMode="auto">
          <a:xfrm>
            <a:off x="5867400" y="3352800"/>
            <a:ext cx="2819400" cy="762000"/>
          </a:xfrm>
          <a:prstGeom prst="rect">
            <a:avLst/>
          </a:prstGeom>
          <a:solidFill>
            <a:schemeClr val="bg1"/>
          </a:solidFill>
          <a:ln w="28575">
            <a:solidFill>
              <a:srgbClr val="3366FF"/>
            </a:solidFill>
            <a:miter lim="800000"/>
            <a:headEnd/>
            <a:tailEnd/>
          </a:ln>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Pull valid values from here.</a:t>
            </a:r>
          </a:p>
        </p:txBody>
      </p:sp>
      <p:cxnSp>
        <p:nvCxnSpPr>
          <p:cNvPr id="9226" name="AutoShape 20">
            <a:extLst>
              <a:ext uri="{FF2B5EF4-FFF2-40B4-BE49-F238E27FC236}">
                <a16:creationId xmlns:a16="http://schemas.microsoft.com/office/drawing/2014/main" id="{6F756989-5CE2-A548-97DD-5EE1F4302731}"/>
              </a:ext>
            </a:extLst>
          </p:cNvPr>
          <p:cNvCxnSpPr>
            <a:cxnSpLocks noChangeShapeType="1"/>
            <a:stCxn id="9225" idx="1"/>
          </p:cNvCxnSpPr>
          <p:nvPr/>
        </p:nvCxnSpPr>
        <p:spPr bwMode="auto">
          <a:xfrm rot="10800000" flipH="1">
            <a:off x="5853113" y="2895600"/>
            <a:ext cx="304800" cy="838200"/>
          </a:xfrm>
          <a:prstGeom prst="bentConnector4">
            <a:avLst>
              <a:gd name="adj1" fmla="val -75000"/>
              <a:gd name="adj2" fmla="val 72727"/>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9227" name="Rectangle 16">
            <a:extLst>
              <a:ext uri="{FF2B5EF4-FFF2-40B4-BE49-F238E27FC236}">
                <a16:creationId xmlns:a16="http://schemas.microsoft.com/office/drawing/2014/main" id="{83772B35-8BD4-0543-B843-FB29877562AD}"/>
              </a:ext>
            </a:extLst>
          </p:cNvPr>
          <p:cNvSpPr>
            <a:spLocks noChangeArrowheads="1"/>
          </p:cNvSpPr>
          <p:nvPr/>
        </p:nvSpPr>
        <p:spPr bwMode="auto">
          <a:xfrm>
            <a:off x="4572000" y="1981200"/>
            <a:ext cx="457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8" name="Rectangle 3">
            <a:extLst>
              <a:ext uri="{FF2B5EF4-FFF2-40B4-BE49-F238E27FC236}">
                <a16:creationId xmlns:a16="http://schemas.microsoft.com/office/drawing/2014/main" id="{D10C5DC5-E946-ED48-9104-94DE86B76E62}"/>
              </a:ext>
            </a:extLst>
          </p:cNvPr>
          <p:cNvSpPr>
            <a:spLocks noChangeArrowheads="1"/>
          </p:cNvSpPr>
          <p:nvPr/>
        </p:nvSpPr>
        <p:spPr bwMode="auto">
          <a:xfrm>
            <a:off x="2286000" y="762000"/>
            <a:ext cx="2819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Check completed syntax with this icon.</a:t>
            </a:r>
            <a:endParaRPr lang="en-US" altLang="en-US" sz="1800">
              <a:solidFill>
                <a:srgbClr val="FF0000"/>
              </a:solidFill>
            </a:endParaRPr>
          </a:p>
        </p:txBody>
      </p:sp>
      <p:cxnSp>
        <p:nvCxnSpPr>
          <p:cNvPr id="9229" name="AutoShape 20">
            <a:extLst>
              <a:ext uri="{FF2B5EF4-FFF2-40B4-BE49-F238E27FC236}">
                <a16:creationId xmlns:a16="http://schemas.microsoft.com/office/drawing/2014/main" id="{9DA5F1B5-1043-8F43-B75B-F78077750FDE}"/>
              </a:ext>
            </a:extLst>
          </p:cNvPr>
          <p:cNvCxnSpPr>
            <a:cxnSpLocks noChangeShapeType="1"/>
            <a:stCxn id="9228" idx="2"/>
            <a:endCxn id="9227" idx="1"/>
          </p:cNvCxnSpPr>
          <p:nvPr/>
        </p:nvCxnSpPr>
        <p:spPr bwMode="auto">
          <a:xfrm rot="16200000" flipH="1">
            <a:off x="3783807" y="1359693"/>
            <a:ext cx="685800" cy="862013"/>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7slide7.mp3">
            <a:hlinkClick r:id="" action="ppaction://media"/>
            <a:extLst>
              <a:ext uri="{FF2B5EF4-FFF2-40B4-BE49-F238E27FC236}">
                <a16:creationId xmlns:a16="http://schemas.microsoft.com/office/drawing/2014/main" id="{8948BAE0-EAEE-E64E-8400-6CC87014D0F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46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a:extLst>
              <a:ext uri="{FF2B5EF4-FFF2-40B4-BE49-F238E27FC236}">
                <a16:creationId xmlns:a16="http://schemas.microsoft.com/office/drawing/2014/main" id="{A65F6655-A038-074C-AAA9-17A2D2F5746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F0D9360-F7A9-B241-A2AB-F2227D8382B0}" type="slidenum">
              <a:rPr lang="en-AU" altLang="en-US" sz="1400"/>
              <a:pPr/>
              <a:t>8</a:t>
            </a:fld>
            <a:endParaRPr lang="en-AU" altLang="en-US" sz="1400"/>
          </a:p>
        </p:txBody>
      </p:sp>
      <p:sp>
        <p:nvSpPr>
          <p:cNvPr id="10243" name="Rectangle 2">
            <a:extLst>
              <a:ext uri="{FF2B5EF4-FFF2-40B4-BE49-F238E27FC236}">
                <a16:creationId xmlns:a16="http://schemas.microsoft.com/office/drawing/2014/main" id="{9A2AAAA2-5332-4B4C-B9A0-8DE08467E943}"/>
              </a:ext>
            </a:extLst>
          </p:cNvPr>
          <p:cNvSpPr>
            <a:spLocks noGrp="1" noChangeArrowheads="1"/>
          </p:cNvSpPr>
          <p:nvPr>
            <p:ph type="title" idx="4294967295"/>
          </p:nvPr>
        </p:nvSpPr>
        <p:spPr>
          <a:noFill/>
        </p:spPr>
        <p:txBody>
          <a:bodyPr/>
          <a:lstStyle/>
          <a:p>
            <a:pPr eaLnBrk="1" hangingPunct="1"/>
            <a:r>
              <a:rPr lang="en-US" altLang="en-US"/>
              <a:t>Column Formulas – COLUMN = </a:t>
            </a:r>
          </a:p>
        </p:txBody>
      </p:sp>
      <p:pic>
        <p:nvPicPr>
          <p:cNvPr id="10244" name="Picture 3">
            <a:extLst>
              <a:ext uri="{FF2B5EF4-FFF2-40B4-BE49-F238E27FC236}">
                <a16:creationId xmlns:a16="http://schemas.microsoft.com/office/drawing/2014/main" id="{39F4E7D9-5AE0-654B-9157-3FACBF4C8A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275" y="1295400"/>
            <a:ext cx="7019925" cy="22383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10245" name="AutoShape 20">
            <a:extLst>
              <a:ext uri="{FF2B5EF4-FFF2-40B4-BE49-F238E27FC236}">
                <a16:creationId xmlns:a16="http://schemas.microsoft.com/office/drawing/2014/main" id="{3FCE4458-674A-A44B-B705-83943CBD5780}"/>
              </a:ext>
            </a:extLst>
          </p:cNvPr>
          <p:cNvCxnSpPr>
            <a:cxnSpLocks noChangeShapeType="1"/>
          </p:cNvCxnSpPr>
          <p:nvPr/>
        </p:nvCxnSpPr>
        <p:spPr bwMode="auto">
          <a:xfrm rot="5400000" flipH="1">
            <a:off x="2245519" y="2788444"/>
            <a:ext cx="1600200" cy="747712"/>
          </a:xfrm>
          <a:prstGeom prst="bentConnector2">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10246" name="Rectangle 8">
            <a:extLst>
              <a:ext uri="{FF2B5EF4-FFF2-40B4-BE49-F238E27FC236}">
                <a16:creationId xmlns:a16="http://schemas.microsoft.com/office/drawing/2014/main" id="{C2F904A7-587C-6B49-A500-36630DA4C5D2}"/>
              </a:ext>
            </a:extLst>
          </p:cNvPr>
          <p:cNvSpPr>
            <a:spLocks noChangeArrowheads="1"/>
          </p:cNvSpPr>
          <p:nvPr/>
        </p:nvSpPr>
        <p:spPr bwMode="auto">
          <a:xfrm>
            <a:off x="1057275" y="2133600"/>
            <a:ext cx="1600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10247" name="AutoShape 20">
            <a:extLst>
              <a:ext uri="{FF2B5EF4-FFF2-40B4-BE49-F238E27FC236}">
                <a16:creationId xmlns:a16="http://schemas.microsoft.com/office/drawing/2014/main" id="{A7E38226-BD94-F942-B4F0-B487C664A439}"/>
              </a:ext>
            </a:extLst>
          </p:cNvPr>
          <p:cNvCxnSpPr>
            <a:cxnSpLocks noChangeShapeType="1"/>
            <a:endCxn id="10246" idx="3"/>
          </p:cNvCxnSpPr>
          <p:nvPr/>
        </p:nvCxnSpPr>
        <p:spPr bwMode="auto">
          <a:xfrm rot="5400000" flipH="1">
            <a:off x="2245519" y="2788444"/>
            <a:ext cx="1600200" cy="747712"/>
          </a:xfrm>
          <a:prstGeom prst="bentConnector2">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10248" name="Rectangle 3">
            <a:extLst>
              <a:ext uri="{FF2B5EF4-FFF2-40B4-BE49-F238E27FC236}">
                <a16:creationId xmlns:a16="http://schemas.microsoft.com/office/drawing/2014/main" id="{9958E926-2B48-F84C-A246-D5C5BAEB1EA8}"/>
              </a:ext>
            </a:extLst>
          </p:cNvPr>
          <p:cNvSpPr>
            <a:spLocks noChangeArrowheads="1"/>
          </p:cNvSpPr>
          <p:nvPr/>
        </p:nvSpPr>
        <p:spPr bwMode="auto">
          <a:xfrm>
            <a:off x="1600200" y="3962400"/>
            <a:ext cx="3962400" cy="7620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Double quotes are used to assign an alphanumeric value.</a:t>
            </a:r>
          </a:p>
        </p:txBody>
      </p:sp>
      <p:cxnSp>
        <p:nvCxnSpPr>
          <p:cNvPr id="10249" name="AutoShape 20">
            <a:extLst>
              <a:ext uri="{FF2B5EF4-FFF2-40B4-BE49-F238E27FC236}">
                <a16:creationId xmlns:a16="http://schemas.microsoft.com/office/drawing/2014/main" id="{774C1587-2639-2F49-A488-AFC8EA1E3A44}"/>
              </a:ext>
            </a:extLst>
          </p:cNvPr>
          <p:cNvCxnSpPr>
            <a:cxnSpLocks noChangeShapeType="1"/>
          </p:cNvCxnSpPr>
          <p:nvPr/>
        </p:nvCxnSpPr>
        <p:spPr bwMode="auto">
          <a:xfrm rot="5400000" flipH="1">
            <a:off x="2231232" y="2788443"/>
            <a:ext cx="1600200" cy="747713"/>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7slide8.mp3">
            <a:hlinkClick r:id="" action="ppaction://media"/>
            <a:extLst>
              <a:ext uri="{FF2B5EF4-FFF2-40B4-BE49-F238E27FC236}">
                <a16:creationId xmlns:a16="http://schemas.microsoft.com/office/drawing/2014/main" id="{C0960F7A-F51F-8647-890E-BF824812ADB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62025"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4C44E1F9-E517-9149-A661-D7A0ADA2517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C911B87-749F-C040-A91D-1408C99E8C98}" type="slidenum">
              <a:rPr lang="en-AU" altLang="en-US" sz="1400"/>
              <a:pPr/>
              <a:t>9</a:t>
            </a:fld>
            <a:endParaRPr lang="en-AU" altLang="en-US" sz="1400"/>
          </a:p>
        </p:txBody>
      </p:sp>
      <p:pic>
        <p:nvPicPr>
          <p:cNvPr id="11267" name="Picture 12">
            <a:extLst>
              <a:ext uri="{FF2B5EF4-FFF2-40B4-BE49-F238E27FC236}">
                <a16:creationId xmlns:a16="http://schemas.microsoft.com/office/drawing/2014/main" id="{7CB3576A-13A4-A54E-ACB9-5B8C3448EB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23013"/>
          <a:stretch>
            <a:fillRect/>
          </a:stretch>
        </p:blipFill>
        <p:spPr bwMode="auto">
          <a:xfrm>
            <a:off x="3771900" y="1219200"/>
            <a:ext cx="4991100" cy="35782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268" name="Rectangle 2">
            <a:extLst>
              <a:ext uri="{FF2B5EF4-FFF2-40B4-BE49-F238E27FC236}">
                <a16:creationId xmlns:a16="http://schemas.microsoft.com/office/drawing/2014/main" id="{36664F8B-2D55-7145-9B98-2408C3204AA8}"/>
              </a:ext>
            </a:extLst>
          </p:cNvPr>
          <p:cNvSpPr>
            <a:spLocks noGrp="1" noChangeArrowheads="1"/>
          </p:cNvSpPr>
          <p:nvPr>
            <p:ph type="title" idx="4294967295"/>
          </p:nvPr>
        </p:nvSpPr>
        <p:spPr>
          <a:noFill/>
        </p:spPr>
        <p:txBody>
          <a:bodyPr/>
          <a:lstStyle/>
          <a:p>
            <a:pPr eaLnBrk="1" hangingPunct="1"/>
            <a:r>
              <a:rPr lang="en-US" altLang="en-US"/>
              <a:t>Column Formulas and Column Attributes</a:t>
            </a:r>
          </a:p>
        </p:txBody>
      </p:sp>
      <p:pic>
        <p:nvPicPr>
          <p:cNvPr id="11269" name="Picture 4">
            <a:extLst>
              <a:ext uri="{FF2B5EF4-FFF2-40B4-BE49-F238E27FC236}">
                <a16:creationId xmlns:a16="http://schemas.microsoft.com/office/drawing/2014/main" id="{A6081048-CE27-434C-B357-12253A80F0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1066800"/>
            <a:ext cx="1019175" cy="45434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95751" name="Rectangle 7">
            <a:extLst>
              <a:ext uri="{FF2B5EF4-FFF2-40B4-BE49-F238E27FC236}">
                <a16:creationId xmlns:a16="http://schemas.microsoft.com/office/drawing/2014/main" id="{42A03277-F030-F849-95AE-CAE105B62F81}"/>
              </a:ext>
            </a:extLst>
          </p:cNvPr>
          <p:cNvSpPr>
            <a:spLocks noChangeArrowheads="1"/>
          </p:cNvSpPr>
          <p:nvPr/>
        </p:nvSpPr>
        <p:spPr bwMode="auto">
          <a:xfrm>
            <a:off x="5143500" y="2184400"/>
            <a:ext cx="76200" cy="762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695752" name="Rectangle 8">
            <a:extLst>
              <a:ext uri="{FF2B5EF4-FFF2-40B4-BE49-F238E27FC236}">
                <a16:creationId xmlns:a16="http://schemas.microsoft.com/office/drawing/2014/main" id="{B101C9BD-DA8B-6B46-BCDD-0AF3934EBE7A}"/>
              </a:ext>
            </a:extLst>
          </p:cNvPr>
          <p:cNvSpPr>
            <a:spLocks noChangeArrowheads="1"/>
          </p:cNvSpPr>
          <p:nvPr/>
        </p:nvSpPr>
        <p:spPr bwMode="auto">
          <a:xfrm>
            <a:off x="4165600" y="2387600"/>
            <a:ext cx="76200" cy="762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cxnSp>
        <p:nvCxnSpPr>
          <p:cNvPr id="11272" name="AutoShape 10">
            <a:extLst>
              <a:ext uri="{FF2B5EF4-FFF2-40B4-BE49-F238E27FC236}">
                <a16:creationId xmlns:a16="http://schemas.microsoft.com/office/drawing/2014/main" id="{1A471B83-7F7D-9543-8768-50CD98393574}"/>
              </a:ext>
            </a:extLst>
          </p:cNvPr>
          <p:cNvCxnSpPr>
            <a:cxnSpLocks noChangeShapeType="1"/>
            <a:stCxn id="1695757" idx="3"/>
            <a:endCxn id="1695758" idx="1"/>
          </p:cNvCxnSpPr>
          <p:nvPr/>
        </p:nvCxnSpPr>
        <p:spPr bwMode="auto">
          <a:xfrm flipV="1">
            <a:off x="3086100" y="2095500"/>
            <a:ext cx="762000" cy="3276600"/>
          </a:xfrm>
          <a:prstGeom prst="bentConnector3">
            <a:avLst>
              <a:gd name="adj1" fmla="val 50000"/>
            </a:avLst>
          </a:prstGeom>
          <a:noFill/>
          <a:ln w="28575">
            <a:solidFill>
              <a:srgbClr val="3366FF"/>
            </a:solidFill>
            <a:miter lim="800000"/>
            <a:headEnd type="triangle" w="med" len="med"/>
            <a:tailEnd/>
          </a:ln>
          <a:extLst>
            <a:ext uri="{909E8E84-426E-40DD-AFC4-6F175D3DCCD1}">
              <a14:hiddenFill xmlns:a14="http://schemas.microsoft.com/office/drawing/2010/main">
                <a:noFill/>
              </a14:hiddenFill>
            </a:ext>
          </a:extLst>
        </p:spPr>
      </p:cxnSp>
      <p:sp>
        <p:nvSpPr>
          <p:cNvPr id="1695757" name="Rectangle 13">
            <a:extLst>
              <a:ext uri="{FF2B5EF4-FFF2-40B4-BE49-F238E27FC236}">
                <a16:creationId xmlns:a16="http://schemas.microsoft.com/office/drawing/2014/main" id="{F0640CF3-AC80-0843-931A-12AB05D2A00D}"/>
              </a:ext>
            </a:extLst>
          </p:cNvPr>
          <p:cNvSpPr>
            <a:spLocks noChangeArrowheads="1"/>
          </p:cNvSpPr>
          <p:nvPr/>
        </p:nvSpPr>
        <p:spPr bwMode="auto">
          <a:xfrm>
            <a:off x="2933700" y="5257800"/>
            <a:ext cx="152400" cy="2286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695758" name="Rectangle 14">
            <a:extLst>
              <a:ext uri="{FF2B5EF4-FFF2-40B4-BE49-F238E27FC236}">
                <a16:creationId xmlns:a16="http://schemas.microsoft.com/office/drawing/2014/main" id="{D232BEBB-A1BB-3541-A1C4-6AFD6954D4D7}"/>
              </a:ext>
            </a:extLst>
          </p:cNvPr>
          <p:cNvSpPr>
            <a:spLocks noChangeArrowheads="1"/>
          </p:cNvSpPr>
          <p:nvPr/>
        </p:nvSpPr>
        <p:spPr bwMode="auto">
          <a:xfrm>
            <a:off x="3848100" y="1981200"/>
            <a:ext cx="152400" cy="2286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1275" name="Rectangle 3">
            <a:extLst>
              <a:ext uri="{FF2B5EF4-FFF2-40B4-BE49-F238E27FC236}">
                <a16:creationId xmlns:a16="http://schemas.microsoft.com/office/drawing/2014/main" id="{DAD3F22A-9CA2-CA42-BB53-908FD80C67F2}"/>
              </a:ext>
            </a:extLst>
          </p:cNvPr>
          <p:cNvSpPr>
            <a:spLocks noChangeArrowheads="1"/>
          </p:cNvSpPr>
          <p:nvPr/>
        </p:nvSpPr>
        <p:spPr bwMode="auto">
          <a:xfrm>
            <a:off x="4038600" y="4953000"/>
            <a:ext cx="3962400" cy="7620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a:lnSpc>
                <a:spcPct val="100000"/>
              </a:lnSpc>
              <a:spcAft>
                <a:spcPct val="10000"/>
              </a:spcAft>
              <a:buClr>
                <a:schemeClr val="tx1"/>
              </a:buClr>
              <a:buFont typeface="Wingdings" pitchFamily="2" charset="2"/>
              <a:buNone/>
            </a:pPr>
            <a:r>
              <a:rPr lang="en-US" altLang="en-US" sz="1800">
                <a:solidFill>
                  <a:srgbClr val="3366FF"/>
                </a:solidFill>
              </a:rPr>
              <a:t>The ORDER_TOTAL_AMOUNT will be written as a 4-byte binary field.</a:t>
            </a:r>
          </a:p>
        </p:txBody>
      </p:sp>
      <p:pic>
        <p:nvPicPr>
          <p:cNvPr id="11276" name="Picture 16">
            <a:extLst>
              <a:ext uri="{FF2B5EF4-FFF2-40B4-BE49-F238E27FC236}">
                <a16:creationId xmlns:a16="http://schemas.microsoft.com/office/drawing/2014/main" id="{314243BE-5895-D948-B8DE-3E2B6B484B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550" y="1066800"/>
            <a:ext cx="1847850" cy="44672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277" name="Rectangle 6">
            <a:extLst>
              <a:ext uri="{FF2B5EF4-FFF2-40B4-BE49-F238E27FC236}">
                <a16:creationId xmlns:a16="http://schemas.microsoft.com/office/drawing/2014/main" id="{8F64F426-DF62-6449-ABD8-B4B72B7C7629}"/>
              </a:ext>
            </a:extLst>
          </p:cNvPr>
          <p:cNvSpPr>
            <a:spLocks noChangeArrowheads="1"/>
          </p:cNvSpPr>
          <p:nvPr/>
        </p:nvSpPr>
        <p:spPr bwMode="auto">
          <a:xfrm>
            <a:off x="2032000" y="2552700"/>
            <a:ext cx="1066800" cy="609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7slide9.mp3">
            <a:hlinkClick r:id="" action="ppaction://media"/>
            <a:extLst>
              <a:ext uri="{FF2B5EF4-FFF2-40B4-BE49-F238E27FC236}">
                <a16:creationId xmlns:a16="http://schemas.microsoft.com/office/drawing/2014/main" id="{A76D59C0-436E-0742-A125-DCE850CA8FD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165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1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32383</TotalTime>
  <Words>2496</Words>
  <Application>Microsoft Macintosh PowerPoint</Application>
  <PresentationFormat>On-screen Show (4:3)</PresentationFormat>
  <Paragraphs>337</Paragraphs>
  <Slides>22</Slides>
  <Notes>22</Notes>
  <HiddenSlides>0</HiddenSlides>
  <MMClips>22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Wingdings</vt:lpstr>
      <vt:lpstr>Commercial3-11</vt:lpstr>
      <vt:lpstr>: GenevaERS View Builder Training Course   page 7:  Column Formulas  </vt:lpstr>
      <vt:lpstr>page Objectives</vt:lpstr>
      <vt:lpstr>Record Filter versus Column Assignments</vt:lpstr>
      <vt:lpstr>Column Formulas – Simple Column</vt:lpstr>
      <vt:lpstr>Column Formulas – Constant Alphanumeric</vt:lpstr>
      <vt:lpstr>Column Formulas – Column Source Type “Formula”</vt:lpstr>
      <vt:lpstr>Column Formulas – Logic Text Editor</vt:lpstr>
      <vt:lpstr>Column Formulas – COLUMN = </vt:lpstr>
      <vt:lpstr>Column Formulas and Column Attributes</vt:lpstr>
      <vt:lpstr>Column Formulas – IF THEN ELSE</vt:lpstr>
      <vt:lpstr>Alternative IF THEN ELSE Constructs</vt:lpstr>
      <vt:lpstr>Column Formulas – Function</vt:lpstr>
      <vt:lpstr>Column Formulas – Column Value Reassignment</vt:lpstr>
      <vt:lpstr>Column Formulas – Column Value Reassignment</vt:lpstr>
      <vt:lpstr>Column Formulas – Field Calculations</vt:lpstr>
      <vt:lpstr>Column Formulas – Format Phase Calculations (1 of 2)</vt:lpstr>
      <vt:lpstr>Column Formulas – Format Phase Calculations (2 of 2)</vt:lpstr>
      <vt:lpstr>Record Filter versus Column Assignments (1 of 3)</vt:lpstr>
      <vt:lpstr>Record Filter versus Column Assignments (2 of 3)</vt:lpstr>
      <vt:lpstr>Record Filter versus Column Assignments (3 of 3)</vt:lpstr>
      <vt:lpstr>Format Phase Column Calculations</vt:lpstr>
      <vt:lpstr>Format Phase Output Record Filters</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824</cp:revision>
  <dcterms:created xsi:type="dcterms:W3CDTF">2011-01-28T15:28:21Z</dcterms:created>
  <dcterms:modified xsi:type="dcterms:W3CDTF">2022-05-10T03:15:31Z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